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7" r:id="rId5"/>
    <p:sldId id="260" r:id="rId6"/>
    <p:sldId id="271" r:id="rId7"/>
    <p:sldId id="261" r:id="rId8"/>
    <p:sldId id="272" r:id="rId9"/>
    <p:sldId id="262" r:id="rId10"/>
    <p:sldId id="288" r:id="rId11"/>
    <p:sldId id="263" r:id="rId12"/>
    <p:sldId id="273" r:id="rId13"/>
    <p:sldId id="264" r:id="rId14"/>
    <p:sldId id="274" r:id="rId15"/>
    <p:sldId id="265" r:id="rId16"/>
    <p:sldId id="275" r:id="rId17"/>
    <p:sldId id="267" r:id="rId18"/>
    <p:sldId id="276" r:id="rId19"/>
    <p:sldId id="277" r:id="rId20"/>
    <p:sldId id="268" r:id="rId21"/>
    <p:sldId id="269" r:id="rId22"/>
    <p:sldId id="270" r:id="rId23"/>
    <p:sldId id="278" r:id="rId24"/>
    <p:sldId id="279" r:id="rId25"/>
    <p:sldId id="289" r:id="rId26"/>
    <p:sldId id="291" r:id="rId27"/>
    <p:sldId id="292" r:id="rId28"/>
    <p:sldId id="293" r:id="rId29"/>
    <p:sldId id="294" r:id="rId30"/>
    <p:sldId id="266" r:id="rId31"/>
    <p:sldId id="281" r:id="rId32"/>
    <p:sldId id="286" r:id="rId33"/>
    <p:sldId id="282" r:id="rId34"/>
    <p:sldId id="283" r:id="rId35"/>
    <p:sldId id="284" r:id="rId36"/>
    <p:sldId id="285"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6709"/>
    <a:srgbClr val="024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06" autoAdjust="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har b" userId="135234e933d06de3" providerId="LiveId" clId="{3076866F-5069-4CF0-93F0-529841298C64}"/>
    <pc:docChg chg="undo redo custSel addSld modSld sldOrd">
      <pc:chgData name="vihar b" userId="135234e933d06de3" providerId="LiveId" clId="{3076866F-5069-4CF0-93F0-529841298C64}" dt="2023-06-01T07:49:20.173" v="674" actId="20577"/>
      <pc:docMkLst>
        <pc:docMk/>
      </pc:docMkLst>
      <pc:sldChg chg="modSp mod">
        <pc:chgData name="vihar b" userId="135234e933d06de3" providerId="LiveId" clId="{3076866F-5069-4CF0-93F0-529841298C64}" dt="2023-05-31T06:42:57.743" v="172" actId="20577"/>
        <pc:sldMkLst>
          <pc:docMk/>
          <pc:sldMk cId="155810246" sldId="256"/>
        </pc:sldMkLst>
        <pc:spChg chg="mod">
          <ac:chgData name="vihar b" userId="135234e933d06de3" providerId="LiveId" clId="{3076866F-5069-4CF0-93F0-529841298C64}" dt="2023-05-31T06:42:57.743" v="172" actId="20577"/>
          <ac:spMkLst>
            <pc:docMk/>
            <pc:sldMk cId="155810246" sldId="256"/>
            <ac:spMk id="3" creationId="{F2F1ADF4-B0C7-C7C2-8B63-8895D3F81EBA}"/>
          </ac:spMkLst>
        </pc:spChg>
      </pc:sldChg>
      <pc:sldChg chg="modSp mod">
        <pc:chgData name="vihar b" userId="135234e933d06de3" providerId="LiveId" clId="{3076866F-5069-4CF0-93F0-529841298C64}" dt="2023-05-31T11:01:28.407" v="531" actId="20577"/>
        <pc:sldMkLst>
          <pc:docMk/>
          <pc:sldMk cId="2907023693" sldId="257"/>
        </pc:sldMkLst>
        <pc:spChg chg="mod">
          <ac:chgData name="vihar b" userId="135234e933d06de3" providerId="LiveId" clId="{3076866F-5069-4CF0-93F0-529841298C64}" dt="2023-05-31T11:01:28.407" v="531" actId="20577"/>
          <ac:spMkLst>
            <pc:docMk/>
            <pc:sldMk cId="2907023693" sldId="257"/>
            <ac:spMk id="3" creationId="{C7DDF28F-771F-D180-B602-4C9BA1896597}"/>
          </ac:spMkLst>
        </pc:spChg>
      </pc:sldChg>
      <pc:sldChg chg="modSp mod">
        <pc:chgData name="vihar b" userId="135234e933d06de3" providerId="LiveId" clId="{3076866F-5069-4CF0-93F0-529841298C64}" dt="2023-05-30T15:31:47.258" v="0" actId="1076"/>
        <pc:sldMkLst>
          <pc:docMk/>
          <pc:sldMk cId="4078025115" sldId="260"/>
        </pc:sldMkLst>
        <pc:spChg chg="mod">
          <ac:chgData name="vihar b" userId="135234e933d06de3" providerId="LiveId" clId="{3076866F-5069-4CF0-93F0-529841298C64}" dt="2023-05-30T15:31:47.258" v="0" actId="1076"/>
          <ac:spMkLst>
            <pc:docMk/>
            <pc:sldMk cId="4078025115" sldId="260"/>
            <ac:spMk id="9" creationId="{9E6CB871-F71A-0AA9-2DC6-C9AA195CBD29}"/>
          </ac:spMkLst>
        </pc:spChg>
      </pc:sldChg>
      <pc:sldChg chg="modSp mod">
        <pc:chgData name="vihar b" userId="135234e933d06de3" providerId="LiveId" clId="{3076866F-5069-4CF0-93F0-529841298C64}" dt="2023-05-31T08:11:29.793" v="331" actId="20577"/>
        <pc:sldMkLst>
          <pc:docMk/>
          <pc:sldMk cId="3755091390" sldId="264"/>
        </pc:sldMkLst>
        <pc:spChg chg="mod">
          <ac:chgData name="vihar b" userId="135234e933d06de3" providerId="LiveId" clId="{3076866F-5069-4CF0-93F0-529841298C64}" dt="2023-05-31T08:11:29.793" v="331" actId="20577"/>
          <ac:spMkLst>
            <pc:docMk/>
            <pc:sldMk cId="3755091390" sldId="264"/>
            <ac:spMk id="7" creationId="{42C9D8A8-1C42-C2FD-EA56-C22FFDE8AF0E}"/>
          </ac:spMkLst>
        </pc:spChg>
      </pc:sldChg>
      <pc:sldChg chg="modSp mod ord">
        <pc:chgData name="vihar b" userId="135234e933d06de3" providerId="LiveId" clId="{3076866F-5069-4CF0-93F0-529841298C64}" dt="2023-06-01T07:46:54.091" v="571"/>
        <pc:sldMkLst>
          <pc:docMk/>
          <pc:sldMk cId="294745817" sldId="266"/>
        </pc:sldMkLst>
        <pc:spChg chg="mod">
          <ac:chgData name="vihar b" userId="135234e933d06de3" providerId="LiveId" clId="{3076866F-5069-4CF0-93F0-529841298C64}" dt="2023-06-01T07:46:08.711" v="567" actId="20577"/>
          <ac:spMkLst>
            <pc:docMk/>
            <pc:sldMk cId="294745817" sldId="266"/>
            <ac:spMk id="7" creationId="{4E34D14B-9278-1F90-25E3-1FABACE2AC59}"/>
          </ac:spMkLst>
        </pc:spChg>
        <pc:spChg chg="mod">
          <ac:chgData name="vihar b" userId="135234e933d06de3" providerId="LiveId" clId="{3076866F-5069-4CF0-93F0-529841298C64}" dt="2023-06-01T06:15:03.480" v="543" actId="20577"/>
          <ac:spMkLst>
            <pc:docMk/>
            <pc:sldMk cId="294745817" sldId="266"/>
            <ac:spMk id="8" creationId="{83A5D50A-7BF5-47B2-27E6-96AA33171B2B}"/>
          </ac:spMkLst>
        </pc:spChg>
      </pc:sldChg>
      <pc:sldChg chg="modSp mod">
        <pc:chgData name="vihar b" userId="135234e933d06de3" providerId="LiveId" clId="{3076866F-5069-4CF0-93F0-529841298C64}" dt="2023-05-31T08:09:44.080" v="330" actId="12"/>
        <pc:sldMkLst>
          <pc:docMk/>
          <pc:sldMk cId="984102935" sldId="267"/>
        </pc:sldMkLst>
        <pc:spChg chg="mod">
          <ac:chgData name="vihar b" userId="135234e933d06de3" providerId="LiveId" clId="{3076866F-5069-4CF0-93F0-529841298C64}" dt="2023-05-31T08:09:44.080" v="330" actId="12"/>
          <ac:spMkLst>
            <pc:docMk/>
            <pc:sldMk cId="984102935" sldId="267"/>
            <ac:spMk id="7" creationId="{B4E07FE1-E878-E386-9DF4-34E931415690}"/>
          </ac:spMkLst>
        </pc:spChg>
      </pc:sldChg>
      <pc:sldChg chg="modSp mod">
        <pc:chgData name="vihar b" userId="135234e933d06de3" providerId="LiveId" clId="{3076866F-5069-4CF0-93F0-529841298C64}" dt="2023-05-30T15:43:20.464" v="6" actId="1076"/>
        <pc:sldMkLst>
          <pc:docMk/>
          <pc:sldMk cId="1694362061" sldId="269"/>
        </pc:sldMkLst>
        <pc:spChg chg="mod">
          <ac:chgData name="vihar b" userId="135234e933d06de3" providerId="LiveId" clId="{3076866F-5069-4CF0-93F0-529841298C64}" dt="2023-05-30T15:43:20.464" v="6" actId="1076"/>
          <ac:spMkLst>
            <pc:docMk/>
            <pc:sldMk cId="1694362061" sldId="269"/>
            <ac:spMk id="10" creationId="{61206C2F-BDF5-071B-EC7C-A93066E34658}"/>
          </ac:spMkLst>
        </pc:spChg>
      </pc:sldChg>
      <pc:sldChg chg="modSp mod">
        <pc:chgData name="vihar b" userId="135234e933d06de3" providerId="LiveId" clId="{3076866F-5069-4CF0-93F0-529841298C64}" dt="2023-05-31T09:47:48.757" v="466" actId="1076"/>
        <pc:sldMkLst>
          <pc:docMk/>
          <pc:sldMk cId="2714149063" sldId="270"/>
        </pc:sldMkLst>
        <pc:spChg chg="mod">
          <ac:chgData name="vihar b" userId="135234e933d06de3" providerId="LiveId" clId="{3076866F-5069-4CF0-93F0-529841298C64}" dt="2023-05-31T09:47:48.757" v="466" actId="1076"/>
          <ac:spMkLst>
            <pc:docMk/>
            <pc:sldMk cId="2714149063" sldId="270"/>
            <ac:spMk id="7" creationId="{1A521886-A1DC-C1EC-6392-5263384F6C69}"/>
          </ac:spMkLst>
        </pc:spChg>
      </pc:sldChg>
      <pc:sldChg chg="modSp mod">
        <pc:chgData name="vihar b" userId="135234e933d06de3" providerId="LiveId" clId="{3076866F-5069-4CF0-93F0-529841298C64}" dt="2023-06-01T07:47:49.254" v="615" actId="20577"/>
        <pc:sldMkLst>
          <pc:docMk/>
          <pc:sldMk cId="2960958659" sldId="271"/>
        </pc:sldMkLst>
        <pc:spChg chg="mod">
          <ac:chgData name="vihar b" userId="135234e933d06de3" providerId="LiveId" clId="{3076866F-5069-4CF0-93F0-529841298C64}" dt="2023-06-01T07:47:49.254" v="615" actId="20577"/>
          <ac:spMkLst>
            <pc:docMk/>
            <pc:sldMk cId="2960958659" sldId="271"/>
            <ac:spMk id="9" creationId="{9E6CB871-F71A-0AA9-2DC6-C9AA195CBD29}"/>
          </ac:spMkLst>
        </pc:spChg>
      </pc:sldChg>
      <pc:sldChg chg="modSp mod">
        <pc:chgData name="vihar b" userId="135234e933d06de3" providerId="LiveId" clId="{3076866F-5069-4CF0-93F0-529841298C64}" dt="2023-06-01T07:48:30.369" v="636" actId="20577"/>
        <pc:sldMkLst>
          <pc:docMk/>
          <pc:sldMk cId="124148183" sldId="273"/>
        </pc:sldMkLst>
        <pc:spChg chg="mod">
          <ac:chgData name="vihar b" userId="135234e933d06de3" providerId="LiveId" clId="{3076866F-5069-4CF0-93F0-529841298C64}" dt="2023-06-01T07:48:30.369" v="636" actId="20577"/>
          <ac:spMkLst>
            <pc:docMk/>
            <pc:sldMk cId="124148183" sldId="273"/>
            <ac:spMk id="7" creationId="{02FB6A81-F334-0D76-10FC-F69162C07E4E}"/>
          </ac:spMkLst>
        </pc:spChg>
      </pc:sldChg>
      <pc:sldChg chg="modSp mod">
        <pc:chgData name="vihar b" userId="135234e933d06de3" providerId="LiveId" clId="{3076866F-5069-4CF0-93F0-529841298C64}" dt="2023-06-01T07:49:20.173" v="674" actId="20577"/>
        <pc:sldMkLst>
          <pc:docMk/>
          <pc:sldMk cId="3135343443" sldId="276"/>
        </pc:sldMkLst>
        <pc:spChg chg="mod">
          <ac:chgData name="vihar b" userId="135234e933d06de3" providerId="LiveId" clId="{3076866F-5069-4CF0-93F0-529841298C64}" dt="2023-06-01T07:49:20.173" v="674" actId="20577"/>
          <ac:spMkLst>
            <pc:docMk/>
            <pc:sldMk cId="3135343443" sldId="276"/>
            <ac:spMk id="7" creationId="{B4E07FE1-E878-E386-9DF4-34E931415690}"/>
          </ac:spMkLst>
        </pc:spChg>
      </pc:sldChg>
      <pc:sldChg chg="modSp mod">
        <pc:chgData name="vihar b" userId="135234e933d06de3" providerId="LiveId" clId="{3076866F-5069-4CF0-93F0-529841298C64}" dt="2023-05-31T09:48:25.182" v="467" actId="2711"/>
        <pc:sldMkLst>
          <pc:docMk/>
          <pc:sldMk cId="1921783928" sldId="279"/>
        </pc:sldMkLst>
        <pc:spChg chg="mod">
          <ac:chgData name="vihar b" userId="135234e933d06de3" providerId="LiveId" clId="{3076866F-5069-4CF0-93F0-529841298C64}" dt="2023-05-31T09:48:25.182" v="467" actId="2711"/>
          <ac:spMkLst>
            <pc:docMk/>
            <pc:sldMk cId="1921783928" sldId="279"/>
            <ac:spMk id="7" creationId="{1A521886-A1DC-C1EC-6392-5263384F6C69}"/>
          </ac:spMkLst>
        </pc:spChg>
      </pc:sldChg>
      <pc:sldChg chg="addSp modSp add mod ord">
        <pc:chgData name="vihar b" userId="135234e933d06de3" providerId="LiveId" clId="{3076866F-5069-4CF0-93F0-529841298C64}" dt="2023-05-30T16:55:14.480" v="81"/>
        <pc:sldMkLst>
          <pc:docMk/>
          <pc:sldMk cId="303479794" sldId="287"/>
        </pc:sldMkLst>
        <pc:spChg chg="mod">
          <ac:chgData name="vihar b" userId="135234e933d06de3" providerId="LiveId" clId="{3076866F-5069-4CF0-93F0-529841298C64}" dt="2023-05-30T16:51:53.733" v="10" actId="20577"/>
          <ac:spMkLst>
            <pc:docMk/>
            <pc:sldMk cId="303479794" sldId="287"/>
            <ac:spMk id="7" creationId="{42C9D8A8-1C42-C2FD-EA56-C22FFDE8AF0E}"/>
          </ac:spMkLst>
        </pc:spChg>
        <pc:spChg chg="mod">
          <ac:chgData name="vihar b" userId="135234e933d06de3" providerId="LiveId" clId="{3076866F-5069-4CF0-93F0-529841298C64}" dt="2023-05-30T16:52:47.061" v="54" actId="20577"/>
          <ac:spMkLst>
            <pc:docMk/>
            <pc:sldMk cId="303479794" sldId="287"/>
            <ac:spMk id="8" creationId="{83A5D50A-7BF5-47B2-27E6-96AA33171B2B}"/>
          </ac:spMkLst>
        </pc:spChg>
        <pc:picChg chg="add mod">
          <ac:chgData name="vihar b" userId="135234e933d06de3" providerId="LiveId" clId="{3076866F-5069-4CF0-93F0-529841298C64}" dt="2023-05-30T16:54:03.169" v="61" actId="1076"/>
          <ac:picMkLst>
            <pc:docMk/>
            <pc:sldMk cId="303479794" sldId="287"/>
            <ac:picMk id="3" creationId="{769D4A06-CF78-9134-8CDC-F244D915E202}"/>
          </ac:picMkLst>
        </pc:picChg>
      </pc:sldChg>
      <pc:sldChg chg="addSp delSp modSp add mod">
        <pc:chgData name="vihar b" userId="135234e933d06de3" providerId="LiveId" clId="{3076866F-5069-4CF0-93F0-529841298C64}" dt="2023-05-30T16:57:36.261" v="119"/>
        <pc:sldMkLst>
          <pc:docMk/>
          <pc:sldMk cId="478504942" sldId="288"/>
        </pc:sldMkLst>
        <pc:spChg chg="del mod">
          <ac:chgData name="vihar b" userId="135234e933d06de3" providerId="LiveId" clId="{3076866F-5069-4CF0-93F0-529841298C64}" dt="2023-05-30T16:57:36.261" v="119"/>
          <ac:spMkLst>
            <pc:docMk/>
            <pc:sldMk cId="478504942" sldId="288"/>
            <ac:spMk id="7" creationId="{665F3BBB-36FE-E6E4-6217-C50A5E5EF88B}"/>
          </ac:spMkLst>
        </pc:spChg>
        <pc:spChg chg="mod">
          <ac:chgData name="vihar b" userId="135234e933d06de3" providerId="LiveId" clId="{3076866F-5069-4CF0-93F0-529841298C64}" dt="2023-05-30T16:57:30.668" v="117" actId="20577"/>
          <ac:spMkLst>
            <pc:docMk/>
            <pc:sldMk cId="478504942" sldId="288"/>
            <ac:spMk id="8" creationId="{83A5D50A-7BF5-47B2-27E6-96AA33171B2B}"/>
          </ac:spMkLst>
        </pc:spChg>
        <pc:picChg chg="add mod">
          <ac:chgData name="vihar b" userId="135234e933d06de3" providerId="LiveId" clId="{3076866F-5069-4CF0-93F0-529841298C64}" dt="2023-05-30T16:57:16.995" v="88" actId="1076"/>
          <ac:picMkLst>
            <pc:docMk/>
            <pc:sldMk cId="478504942" sldId="288"/>
            <ac:picMk id="3" creationId="{22BB7FAA-1062-268A-607C-19E57E4385C1}"/>
          </ac:picMkLst>
        </pc:picChg>
      </pc:sldChg>
      <pc:sldChg chg="modSp add mod">
        <pc:chgData name="vihar b" userId="135234e933d06de3" providerId="LiveId" clId="{3076866F-5069-4CF0-93F0-529841298C64}" dt="2023-05-31T08:05:48.547" v="325" actId="20577"/>
        <pc:sldMkLst>
          <pc:docMk/>
          <pc:sldMk cId="1590322412" sldId="289"/>
        </pc:sldMkLst>
        <pc:spChg chg="mod">
          <ac:chgData name="vihar b" userId="135234e933d06de3" providerId="LiveId" clId="{3076866F-5069-4CF0-93F0-529841298C64}" dt="2023-05-31T08:05:48.547" v="325" actId="20577"/>
          <ac:spMkLst>
            <pc:docMk/>
            <pc:sldMk cId="1590322412" sldId="289"/>
            <ac:spMk id="7" creationId="{1A521886-A1DC-C1EC-6392-5263384F6C69}"/>
          </ac:spMkLst>
        </pc:spChg>
      </pc:sldChg>
      <pc:sldChg chg="addSp delSp modSp add mod ord">
        <pc:chgData name="vihar b" userId="135234e933d06de3" providerId="LiveId" clId="{3076866F-5069-4CF0-93F0-529841298C64}" dt="2023-05-31T09:06:15.367" v="351" actId="1076"/>
        <pc:sldMkLst>
          <pc:docMk/>
          <pc:sldMk cId="767962972" sldId="290"/>
        </pc:sldMkLst>
        <pc:spChg chg="del mod">
          <ac:chgData name="vihar b" userId="135234e933d06de3" providerId="LiveId" clId="{3076866F-5069-4CF0-93F0-529841298C64}" dt="2023-05-31T09:04:56.778" v="348"/>
          <ac:spMkLst>
            <pc:docMk/>
            <pc:sldMk cId="767962972" sldId="290"/>
            <ac:spMk id="7" creationId="{1A521886-A1DC-C1EC-6392-5263384F6C69}"/>
          </ac:spMkLst>
        </pc:spChg>
        <pc:spChg chg="mod">
          <ac:chgData name="vihar b" userId="135234e933d06de3" providerId="LiveId" clId="{3076866F-5069-4CF0-93F0-529841298C64}" dt="2023-05-31T09:04:52.475" v="345" actId="20577"/>
          <ac:spMkLst>
            <pc:docMk/>
            <pc:sldMk cId="767962972" sldId="290"/>
            <ac:spMk id="8" creationId="{83A5D50A-7BF5-47B2-27E6-96AA33171B2B}"/>
          </ac:spMkLst>
        </pc:spChg>
        <pc:picChg chg="add mod">
          <ac:chgData name="vihar b" userId="135234e933d06de3" providerId="LiveId" clId="{3076866F-5069-4CF0-93F0-529841298C64}" dt="2023-05-31T09:06:15.367" v="351" actId="1076"/>
          <ac:picMkLst>
            <pc:docMk/>
            <pc:sldMk cId="767962972" sldId="290"/>
            <ac:picMk id="3" creationId="{56E534C4-77E9-26C6-2626-D2B9A0E40F83}"/>
          </ac:picMkLst>
        </pc:picChg>
      </pc:sldChg>
      <pc:sldChg chg="modSp add mod">
        <pc:chgData name="vihar b" userId="135234e933d06de3" providerId="LiveId" clId="{3076866F-5069-4CF0-93F0-529841298C64}" dt="2023-05-31T09:27:45.266" v="427" actId="20577"/>
        <pc:sldMkLst>
          <pc:docMk/>
          <pc:sldMk cId="3347210825" sldId="291"/>
        </pc:sldMkLst>
        <pc:spChg chg="mod">
          <ac:chgData name="vihar b" userId="135234e933d06de3" providerId="LiveId" clId="{3076866F-5069-4CF0-93F0-529841298C64}" dt="2023-05-31T09:27:45.266" v="427" actId="20577"/>
          <ac:spMkLst>
            <pc:docMk/>
            <pc:sldMk cId="3347210825" sldId="291"/>
            <ac:spMk id="7" creationId="{1A521886-A1DC-C1EC-6392-5263384F6C69}"/>
          </ac:spMkLst>
        </pc:spChg>
      </pc:sldChg>
      <pc:sldChg chg="modSp add mod">
        <pc:chgData name="vihar b" userId="135234e933d06de3" providerId="LiveId" clId="{3076866F-5069-4CF0-93F0-529841298C64}" dt="2023-05-31T09:28:48.135" v="442" actId="114"/>
        <pc:sldMkLst>
          <pc:docMk/>
          <pc:sldMk cId="1418194301" sldId="292"/>
        </pc:sldMkLst>
        <pc:spChg chg="mod">
          <ac:chgData name="vihar b" userId="135234e933d06de3" providerId="LiveId" clId="{3076866F-5069-4CF0-93F0-529841298C64}" dt="2023-05-31T09:28:48.135" v="442" actId="114"/>
          <ac:spMkLst>
            <pc:docMk/>
            <pc:sldMk cId="1418194301" sldId="292"/>
            <ac:spMk id="7" creationId="{1A521886-A1DC-C1EC-6392-5263384F6C69}"/>
          </ac:spMkLst>
        </pc:spChg>
      </pc:sldChg>
      <pc:sldChg chg="modSp add mod">
        <pc:chgData name="vihar b" userId="135234e933d06de3" providerId="LiveId" clId="{3076866F-5069-4CF0-93F0-529841298C64}" dt="2023-05-31T09:29:46.749" v="465" actId="20577"/>
        <pc:sldMkLst>
          <pc:docMk/>
          <pc:sldMk cId="337062750" sldId="293"/>
        </pc:sldMkLst>
        <pc:spChg chg="mod">
          <ac:chgData name="vihar b" userId="135234e933d06de3" providerId="LiveId" clId="{3076866F-5069-4CF0-93F0-529841298C64}" dt="2023-05-31T09:29:46.749" v="465" actId="20577"/>
          <ac:spMkLst>
            <pc:docMk/>
            <pc:sldMk cId="337062750" sldId="293"/>
            <ac:spMk id="7" creationId="{1A521886-A1DC-C1EC-6392-5263384F6C69}"/>
          </ac:spMkLst>
        </pc:spChg>
      </pc:sldChg>
      <pc:sldChg chg="add">
        <pc:chgData name="vihar b" userId="135234e933d06de3" providerId="LiveId" clId="{3076866F-5069-4CF0-93F0-529841298C64}" dt="2023-05-31T09:49:26.286" v="468" actId="2890"/>
        <pc:sldMkLst>
          <pc:docMk/>
          <pc:sldMk cId="661222465" sldId="29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3F67-B707-8979-476B-02C5D73597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AE38E1-3DA5-4D6E-C293-63C7257D7B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AFC9CA-BC25-AA3C-2768-3A7E824EEAE5}"/>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id="{44D8B6C0-2820-D328-6956-3380379A41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392ACD-F373-DD6F-A122-68361731FA88}"/>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22116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4FEFE-FABA-541F-62FA-F712B62DF4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2DFC51-4043-FB34-0659-6BD60C9643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1A309F-94DE-293D-E0E4-782EBA5A1609}"/>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id="{37487A13-706B-00C8-1CEB-199CFA5755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0584EE-2572-1BF3-3AE7-FC154CFDC251}"/>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342003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02E86E-23F7-E0E1-6E81-8EF16FBF7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28EDE7-8DB5-7995-4B8E-2BD10DD792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04284B-BCE6-A5C8-7739-4DDA8C1C205A}"/>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id="{0C445D59-ABA5-DF6F-A038-85B48D5A3A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8EC422-F6D2-24BE-04AD-F73719320682}"/>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7285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6FE3-DEDB-AC73-C45A-E22078E251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47F0FB-0A48-6E86-5C82-0AB983325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7D0833-DED5-263D-D4D7-2DD28FB031B3}"/>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id="{795103E5-B502-CE4D-946A-8C13C1DC2A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248BE9-5242-17AF-1046-FE491A2F5B5D}"/>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193531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BEF3-33FC-AD9D-27C2-2638CDD481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340520-82AB-80D4-E037-5745B6378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CF8989-545D-8EA5-BF36-EA1D5870253B}"/>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id="{7F22C6F8-6D1D-A7B6-E9CF-B0D366A131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963B2-7663-6919-5F58-5964CA57C88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798903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508-AE15-0BBC-8E45-EC27300B48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915521-EF06-6978-C1B2-B38129C77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8F12A0-395D-F9F5-8614-7D0F5F77B3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D6FF17-BAFA-C0FE-E8B4-A8ED0EBF5E8F}"/>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6" name="Footer Placeholder 5">
            <a:extLst>
              <a:ext uri="{FF2B5EF4-FFF2-40B4-BE49-F238E27FC236}">
                <a16:creationId xmlns:a16="http://schemas.microsoft.com/office/drawing/2014/main" id="{92F1585A-DEEB-D9E7-5C3B-BD2DE988C1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D20A6E-52A0-BF80-F991-48C3DADF870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4870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DD87-350F-B7C4-73DC-C55AC9482E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D7F4C4-840F-E004-0F45-1D7058096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46230-17DD-1385-9FCA-267F1CABC9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FED790D-0EBC-83AA-BCBB-49D3AA1CB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F6F0C-6C82-BA9C-F7DB-6EA9C2819A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455DA4-D5DE-29A5-F8F4-75AB8AD8CADA}"/>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8" name="Footer Placeholder 7">
            <a:extLst>
              <a:ext uri="{FF2B5EF4-FFF2-40B4-BE49-F238E27FC236}">
                <a16:creationId xmlns:a16="http://schemas.microsoft.com/office/drawing/2014/main" id="{5F78DBE8-D9BC-3E0B-0D32-B075DEA5E5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3403B2-E2EE-D500-51E4-6523D6AF254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45630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DCD2-7634-E577-54CC-7499A26146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7D62DC-9D8B-9ED5-1866-5BC183A44A55}"/>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4" name="Footer Placeholder 3">
            <a:extLst>
              <a:ext uri="{FF2B5EF4-FFF2-40B4-BE49-F238E27FC236}">
                <a16:creationId xmlns:a16="http://schemas.microsoft.com/office/drawing/2014/main" id="{7E9FC5A4-5C09-61A7-D648-4C9D4C05B4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37A0086-7A2B-A223-1059-E1D092DC6AC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0604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4DBE64-6118-9AFD-0616-BC6CB26C4BF3}"/>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3" name="Footer Placeholder 2">
            <a:extLst>
              <a:ext uri="{FF2B5EF4-FFF2-40B4-BE49-F238E27FC236}">
                <a16:creationId xmlns:a16="http://schemas.microsoft.com/office/drawing/2014/main" id="{6F889BF4-81CA-177F-6DC2-93F24CA2A5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706F71-C239-E607-2CEE-3AF2852AF6D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04416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A0FD-EAEE-B877-2F01-0E696619A9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516EFA-B9AA-9F0B-71D2-F37EA15744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87B04D-F65C-6A4E-1977-AE47ABF33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D746A-CD00-7802-5968-DE12C324EB96}"/>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6" name="Footer Placeholder 5">
            <a:extLst>
              <a:ext uri="{FF2B5EF4-FFF2-40B4-BE49-F238E27FC236}">
                <a16:creationId xmlns:a16="http://schemas.microsoft.com/office/drawing/2014/main" id="{51011E17-85ED-3700-30C5-205EFF12CA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32D8C5-E45C-9AF4-B304-0177284A38FF}"/>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67215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2A59-09B2-90A7-A003-5E3A5DB07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4AB6828-F0F3-0EED-A1FB-63722783DF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C753208E-3500-BB78-9F2F-29AF91576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1DFD0-FCAB-7EBC-65ED-C95698A1ACF2}"/>
              </a:ext>
            </a:extLst>
          </p:cNvPr>
          <p:cNvSpPr>
            <a:spLocks noGrp="1"/>
          </p:cNvSpPr>
          <p:nvPr>
            <p:ph type="dt" sz="half" idx="10"/>
          </p:nvPr>
        </p:nvSpPr>
        <p:spPr/>
        <p:txBody>
          <a:bodyPr/>
          <a:lstStyle/>
          <a:p>
            <a:fld id="{6D3052E0-193B-4471-BAD0-B156ECCE0645}" type="datetimeFigureOut">
              <a:rPr lang="en-IN" smtClean="0"/>
              <a:t>01-06-2023</a:t>
            </a:fld>
            <a:endParaRPr lang="en-IN"/>
          </a:p>
        </p:txBody>
      </p:sp>
      <p:sp>
        <p:nvSpPr>
          <p:cNvPr id="6" name="Footer Placeholder 5">
            <a:extLst>
              <a:ext uri="{FF2B5EF4-FFF2-40B4-BE49-F238E27FC236}">
                <a16:creationId xmlns:a16="http://schemas.microsoft.com/office/drawing/2014/main" id="{E1FCF402-646F-06E9-3B3A-569EEFD8A8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97B9D9-6BB8-A33F-CB12-2140C2503DF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874472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FC6A20-AE17-F51D-0056-C897F9A82E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8519A0-38F0-812C-A66A-BD2ACBCFD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61F8B5-9CAF-D186-F590-009D772C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3052E0-193B-4471-BAD0-B156ECCE0645}" type="datetimeFigureOut">
              <a:rPr lang="en-IN" smtClean="0"/>
              <a:t>01-06-2023</a:t>
            </a:fld>
            <a:endParaRPr lang="en-IN"/>
          </a:p>
        </p:txBody>
      </p:sp>
      <p:sp>
        <p:nvSpPr>
          <p:cNvPr id="5" name="Footer Placeholder 4">
            <a:extLst>
              <a:ext uri="{FF2B5EF4-FFF2-40B4-BE49-F238E27FC236}">
                <a16:creationId xmlns:a16="http://schemas.microsoft.com/office/drawing/2014/main" id="{AB4F7A92-9451-315D-59B1-30C84C2C0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0BC550-D29D-0007-4957-B5A87C178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885F6-2260-448F-B959-55B05DA5EC59}" type="slidenum">
              <a:rPr lang="en-IN" smtClean="0"/>
              <a:t>‹#›</a:t>
            </a:fld>
            <a:endParaRPr lang="en-IN"/>
          </a:p>
        </p:txBody>
      </p:sp>
    </p:spTree>
    <p:extLst>
      <p:ext uri="{BB962C8B-B14F-4D97-AF65-F5344CB8AC3E}">
        <p14:creationId xmlns:p14="http://schemas.microsoft.com/office/powerpoint/2010/main" val="1548136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example.com/api/users/regist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spring.io/projects/spring-boot" TargetMode="External"/><Relationship Id="rId3" Type="http://schemas.openxmlformats.org/officeDocument/2006/relationships/image" Target="../media/image3.png"/><Relationship Id="rId7" Type="http://schemas.openxmlformats.org/officeDocument/2006/relationships/hyperlink" Target="https://chakra-ui.com/docs/getting-started"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reactjs.org/docs/" TargetMode="External"/><Relationship Id="rId11" Type="http://schemas.openxmlformats.org/officeDocument/2006/relationships/hyperlink" Target="https://docs.mongodb.com/" TargetMode="External"/><Relationship Id="rId5" Type="http://schemas.openxmlformats.org/officeDocument/2006/relationships/hyperlink" Target="https://developer.mozilla.org/en-US/docs/Web/JavaScript" TargetMode="External"/><Relationship Id="rId10" Type="http://schemas.openxmlformats.org/officeDocument/2006/relationships/hyperlink" Target="https://spring.io/projects/spring-data-jpa" TargetMode="External"/><Relationship Id="rId4" Type="http://schemas.openxmlformats.org/officeDocument/2006/relationships/hyperlink" Target="https://docs.oracle.com/javase/" TargetMode="External"/><Relationship Id="rId9" Type="http://schemas.openxmlformats.org/officeDocument/2006/relationships/hyperlink" Target="https://spring.io/projects/spring-framewor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hyperlink" Target="https://github.com/Vihar1179/Chatty.git" TargetMode="Externa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CCA37C-43E3-060E-4CAD-1BD4C14A9EC7}"/>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6042"/>
            <a:ext cx="12192000" cy="6858000"/>
          </a:xfrm>
          <a:prstGeom prst="rect">
            <a:avLst/>
          </a:prstGeom>
        </p:spPr>
      </p:pic>
      <p:pic>
        <p:nvPicPr>
          <p:cNvPr id="5" name="Picture 4">
            <a:extLst>
              <a:ext uri="{FF2B5EF4-FFF2-40B4-BE49-F238E27FC236}">
                <a16:creationId xmlns:a16="http://schemas.microsoft.com/office/drawing/2014/main" id="{513506B1-3967-6BD4-A69D-6500BA86F12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340466" y="861703"/>
            <a:ext cx="3511059" cy="930636"/>
          </a:xfrm>
          <a:prstGeom prst="rect">
            <a:avLst/>
          </a:prstGeom>
        </p:spPr>
      </p:pic>
      <p:sp>
        <p:nvSpPr>
          <p:cNvPr id="3" name="TextBox 2">
            <a:extLst>
              <a:ext uri="{FF2B5EF4-FFF2-40B4-BE49-F238E27FC236}">
                <a16:creationId xmlns:a16="http://schemas.microsoft.com/office/drawing/2014/main" id="{F2F1ADF4-B0C7-C7C2-8B63-8895D3F81EBA}"/>
              </a:ext>
            </a:extLst>
          </p:cNvPr>
          <p:cNvSpPr txBox="1">
            <a:spLocks noGrp="1" noRot="1" noMove="1" noResize="1" noEditPoints="1" noAdjustHandles="1" noChangeArrowheads="1" noChangeShapeType="1"/>
          </p:cNvSpPr>
          <p:nvPr/>
        </p:nvSpPr>
        <p:spPr>
          <a:xfrm>
            <a:off x="2397756" y="2382691"/>
            <a:ext cx="7396481" cy="547650"/>
          </a:xfrm>
          <a:prstGeom prst="rect">
            <a:avLst/>
          </a:prstGeom>
          <a:noFill/>
        </p:spPr>
        <p:txBody>
          <a:bodyPr wrap="square">
            <a:spAutoFit/>
          </a:bodyPr>
          <a:lstStyle/>
          <a:p>
            <a:pPr algn="ctr">
              <a:lnSpc>
                <a:spcPct val="115000"/>
              </a:lnSpc>
            </a:pPr>
            <a:r>
              <a:rPr lang="en-IN" sz="2800" dirty="0">
                <a:effectLst/>
                <a:latin typeface="Times New Roman" panose="02020603050405020304" pitchFamily="18" charset="0"/>
                <a:ea typeface="Arial" panose="020B0604020202020204" pitchFamily="34" charset="0"/>
              </a:rPr>
              <a:t>“</a:t>
            </a:r>
            <a:r>
              <a:rPr lang="en-IN" sz="2800" b="1" dirty="0">
                <a:effectLst/>
                <a:latin typeface="Times New Roman" panose="02020603050405020304" pitchFamily="18" charset="0"/>
                <a:ea typeface="Arial" panose="020B0604020202020204" pitchFamily="34" charset="0"/>
              </a:rPr>
              <a:t>Mid Term</a:t>
            </a:r>
            <a:r>
              <a:rPr lang="en-IN" sz="2800" dirty="0">
                <a:effectLst/>
                <a:latin typeface="Times New Roman" panose="02020603050405020304" pitchFamily="18" charset="0"/>
                <a:ea typeface="Arial" panose="020B0604020202020204" pitchFamily="34" charset="0"/>
              </a:rPr>
              <a:t> </a:t>
            </a:r>
            <a:r>
              <a:rPr lang="en-IN" sz="2800" b="1" dirty="0">
                <a:effectLst/>
                <a:latin typeface="Times New Roman" panose="02020603050405020304" pitchFamily="18" charset="0"/>
                <a:ea typeface="Arial" panose="020B0604020202020204" pitchFamily="34" charset="0"/>
              </a:rPr>
              <a:t>Project – Chat Application</a:t>
            </a:r>
            <a:r>
              <a:rPr lang="en-IN" sz="2800" dirty="0">
                <a:effectLst/>
                <a:latin typeface="Times New Roman" panose="02020603050405020304" pitchFamily="18" charset="0"/>
                <a:ea typeface="Arial" panose="020B0604020202020204" pitchFamily="34" charset="0"/>
              </a:rPr>
              <a:t>”</a:t>
            </a:r>
            <a:endParaRPr lang="en-IN" sz="12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4E67A2AC-00F6-985A-C661-784C2AA22DB5}"/>
              </a:ext>
            </a:extLst>
          </p:cNvPr>
          <p:cNvSpPr txBox="1">
            <a:spLocks noGrp="1" noRot="1" noMove="1" noResize="1" noEditPoints="1" noAdjustHandles="1" noChangeArrowheads="1" noChangeShapeType="1"/>
          </p:cNvSpPr>
          <p:nvPr/>
        </p:nvSpPr>
        <p:spPr>
          <a:xfrm>
            <a:off x="833120" y="4111045"/>
            <a:ext cx="6197600" cy="2296334"/>
          </a:xfrm>
          <a:prstGeom prst="rect">
            <a:avLst/>
          </a:prstGeom>
          <a:noFill/>
        </p:spPr>
        <p:txBody>
          <a:bodyPr wrap="square">
            <a:spAutoFit/>
          </a:bodyPr>
          <a:lstStyle/>
          <a:p>
            <a:pPr>
              <a:lnSpc>
                <a:spcPct val="115000"/>
              </a:lnSpc>
            </a:pPr>
            <a:r>
              <a:rPr lang="en-IN" sz="1800" b="1" dirty="0">
                <a:effectLst/>
                <a:latin typeface="Times New Roman" panose="02020603050405020304" pitchFamily="18" charset="0"/>
                <a:ea typeface="Arial" panose="020B0604020202020204" pitchFamily="34" charset="0"/>
              </a:rPr>
              <a:t>Submitted by: Bammidi Vihar</a:t>
            </a:r>
            <a:endParaRPr lang="en-IN" sz="1050" b="1" dirty="0">
              <a:effectLst/>
              <a:latin typeface="Arial" panose="020B0604020202020204" pitchFamily="34" charset="0"/>
              <a:ea typeface="Arial" panose="020B0604020202020204" pitchFamily="34" charset="0"/>
            </a:endParaRPr>
          </a:p>
          <a:p>
            <a:pPr>
              <a:lnSpc>
                <a:spcPct val="115000"/>
              </a:lnSpc>
            </a:pPr>
            <a:r>
              <a:rPr lang="en-IN" b="1" dirty="0">
                <a:latin typeface="Times New Roman" panose="02020603050405020304" pitchFamily="18" charset="0"/>
              </a:rPr>
              <a:t>Submission type : Individual</a:t>
            </a:r>
          </a:p>
          <a:p>
            <a:pPr>
              <a:lnSpc>
                <a:spcPct val="115000"/>
              </a:lnSpc>
            </a:pPr>
            <a:r>
              <a:rPr lang="en-IN" sz="1800" b="1" dirty="0">
                <a:effectLst/>
                <a:latin typeface="Times New Roman" panose="02020603050405020304" pitchFamily="18" charset="0"/>
                <a:ea typeface="Arial" panose="020B0604020202020204" pitchFamily="34" charset="0"/>
              </a:rPr>
              <a:t>Name: Bammidi Vihar	</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Batch : Axis Bank Fintech Batch 12</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LMS Id : 8309663483</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Program : Axis Bank Fintech Batch 12</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Date: </a:t>
            </a:r>
            <a:r>
              <a:rPr lang="en-IN" b="1" dirty="0">
                <a:latin typeface="Times New Roman" panose="02020603050405020304" pitchFamily="18" charset="0"/>
                <a:ea typeface="Arial" panose="020B0604020202020204" pitchFamily="34" charset="0"/>
              </a:rPr>
              <a:t>31</a:t>
            </a:r>
            <a:r>
              <a:rPr lang="en-IN" sz="1800" b="1" dirty="0">
                <a:effectLst/>
                <a:latin typeface="Times New Roman" panose="02020603050405020304" pitchFamily="18" charset="0"/>
                <a:ea typeface="Arial" panose="020B0604020202020204" pitchFamily="34" charset="0"/>
              </a:rPr>
              <a:t>/05/2023</a:t>
            </a:r>
            <a:endParaRPr lang="en-IN" sz="105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5581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2633"/>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Use Effect</a:t>
            </a:r>
            <a:endParaRPr lang="en-IN" sz="1400" dirty="0">
              <a:solidFill>
                <a:schemeClr val="bg1"/>
              </a:solidFill>
              <a:effectLst/>
              <a:latin typeface="Arial" panose="020B0604020202020204" pitchFamily="34" charset="0"/>
              <a:ea typeface="Arial" panose="020B0604020202020204" pitchFamily="34" charset="0"/>
            </a:endParaRPr>
          </a:p>
        </p:txBody>
      </p:sp>
      <p:pic>
        <p:nvPicPr>
          <p:cNvPr id="3" name="Picture 2">
            <a:extLst>
              <a:ext uri="{FF2B5EF4-FFF2-40B4-BE49-F238E27FC236}">
                <a16:creationId xmlns:a16="http://schemas.microsoft.com/office/drawing/2014/main" id="{22BB7FAA-1062-268A-607C-19E57E438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506" y="1171069"/>
            <a:ext cx="9708774" cy="5303083"/>
          </a:xfrm>
          <a:prstGeom prst="rect">
            <a:avLst/>
          </a:prstGeom>
        </p:spPr>
      </p:pic>
    </p:spTree>
    <p:extLst>
      <p:ext uri="{BB962C8B-B14F-4D97-AF65-F5344CB8AC3E}">
        <p14:creationId xmlns:p14="http://schemas.microsoft.com/office/powerpoint/2010/main" val="478504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8088"/>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2633"/>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Back-end Development</a:t>
            </a:r>
            <a:endParaRPr lang="en-IN" sz="1400" dirty="0">
              <a:solidFill>
                <a:schemeClr val="bg1"/>
              </a:solidFill>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02FB6A81-F334-0D76-10FC-F69162C07E4E}"/>
              </a:ext>
            </a:extLst>
          </p:cNvPr>
          <p:cNvSpPr txBox="1"/>
          <p:nvPr/>
        </p:nvSpPr>
        <p:spPr>
          <a:xfrm>
            <a:off x="462084" y="1349647"/>
            <a:ext cx="11143762" cy="4845044"/>
          </a:xfrm>
          <a:prstGeom prst="rect">
            <a:avLst/>
          </a:prstGeom>
          <a:noFill/>
        </p:spPr>
        <p:txBody>
          <a:bodyPr wrap="square">
            <a:spAutoFit/>
          </a:bodyPr>
          <a:lstStyle/>
          <a:p>
            <a:pPr algn="just">
              <a:lnSpc>
                <a:spcPct val="115000"/>
              </a:lnSpc>
            </a:pPr>
            <a:r>
              <a:rPr lang="en-US" b="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API</a:t>
            </a:r>
          </a:p>
          <a:p>
            <a:pPr algn="just">
              <a:lnSpc>
                <a:spcPct val="115000"/>
              </a:lnSpc>
            </a:pPr>
            <a:r>
              <a:rPr lang="en-IN" b="0" i="0" dirty="0">
                <a:solidFill>
                  <a:srgbClr val="DF3079"/>
                </a:solidFill>
                <a:effectLst/>
                <a:latin typeface="Söhne Mono"/>
              </a:rPr>
              <a:t>URL</a:t>
            </a:r>
            <a:r>
              <a:rPr lang="en-IN" b="0" i="0" dirty="0">
                <a:solidFill>
                  <a:srgbClr val="FFFFFF"/>
                </a:solidFill>
                <a:effectLst/>
                <a:latin typeface="Söhne Mono"/>
              </a:rPr>
              <a:t> </a:t>
            </a:r>
            <a:r>
              <a:rPr lang="en-IN" b="0" i="0" dirty="0" err="1">
                <a:effectLst/>
                <a:latin typeface="Söhne Mono"/>
              </a:rPr>
              <a:t>url</a:t>
            </a:r>
            <a:r>
              <a:rPr lang="en-IN" b="0" i="0" dirty="0">
                <a:effectLst/>
                <a:latin typeface="Söhne Mono"/>
              </a:rPr>
              <a:t>=new</a:t>
            </a:r>
            <a:r>
              <a:rPr lang="en-IN" b="0" i="0" dirty="0">
                <a:solidFill>
                  <a:srgbClr val="FFFFFF"/>
                </a:solidFill>
                <a:effectLst/>
                <a:latin typeface="Söhne Mono"/>
              </a:rPr>
              <a:t> </a:t>
            </a:r>
            <a:r>
              <a:rPr lang="en-IN" b="0" i="0" dirty="0">
                <a:solidFill>
                  <a:srgbClr val="F22C3D"/>
                </a:solidFill>
                <a:effectLst/>
                <a:latin typeface="Söhne Mono"/>
              </a:rPr>
              <a:t>URL</a:t>
            </a:r>
            <a:r>
              <a:rPr lang="en-IN" b="0" i="0" dirty="0">
                <a:solidFill>
                  <a:srgbClr val="FFFFFF"/>
                </a:solidFill>
                <a:effectLst/>
                <a:latin typeface="Söhne Mono"/>
              </a:rPr>
              <a:t>(</a:t>
            </a:r>
            <a:r>
              <a:rPr lang="en-IN" b="0" i="0" dirty="0">
                <a:solidFill>
                  <a:srgbClr val="00A67D"/>
                </a:solidFill>
                <a:effectLst/>
                <a:latin typeface="Söhne Mono"/>
                <a:hlinkClick r:id="rId4"/>
              </a:rPr>
              <a:t>http://example.com/api/users/register</a:t>
            </a:r>
            <a:r>
              <a:rPr lang="en-IN" b="0" i="0" dirty="0">
                <a:solidFill>
                  <a:srgbClr val="00A67D"/>
                </a:solidFill>
                <a:effectLst/>
                <a:latin typeface="Söhne Mono"/>
              </a:rPr>
              <a:t> </a:t>
            </a:r>
            <a:r>
              <a:rPr lang="en-IN" b="0" i="0" dirty="0">
                <a:effectLst/>
                <a:latin typeface="Söhne Mono"/>
              </a:rPr>
              <a:t>//set </a:t>
            </a:r>
            <a:r>
              <a:rPr lang="en-IN" b="0" i="0" dirty="0" err="1">
                <a:effectLst/>
                <a:latin typeface="Söhne Mono"/>
              </a:rPr>
              <a:t>url</a:t>
            </a:r>
            <a:r>
              <a:rPr lang="en-IN" b="0" i="0" dirty="0">
                <a:effectLst/>
                <a:latin typeface="Söhne Mono"/>
              </a:rPr>
              <a:t> for request</a:t>
            </a:r>
            <a:endParaRPr lang="en-IN" b="0" i="0" dirty="0">
              <a:solidFill>
                <a:srgbClr val="00A67D"/>
              </a:solidFill>
              <a:effectLst/>
              <a:latin typeface="Söhne Mono"/>
            </a:endParaRPr>
          </a:p>
          <a:p>
            <a:pPr algn="just">
              <a:lnSpc>
                <a:spcPct val="115000"/>
              </a:lnSpc>
            </a:pPr>
            <a:r>
              <a:rPr lang="en-IN" b="0" i="0" dirty="0" err="1">
                <a:solidFill>
                  <a:srgbClr val="DF3079"/>
                </a:solidFill>
                <a:effectLst/>
                <a:latin typeface="Söhne Mono"/>
              </a:rPr>
              <a:t>HttpURLConnection</a:t>
            </a:r>
            <a:r>
              <a:rPr lang="en-IN" b="0" i="0" dirty="0">
                <a:solidFill>
                  <a:srgbClr val="FFFFFF"/>
                </a:solidFill>
                <a:effectLst/>
                <a:latin typeface="Söhne Mono"/>
              </a:rPr>
              <a:t> </a:t>
            </a:r>
            <a:r>
              <a:rPr lang="en-IN" b="0" i="0" dirty="0">
                <a:solidFill>
                  <a:srgbClr val="DF3079"/>
                </a:solidFill>
                <a:effectLst/>
                <a:latin typeface="Söhne Mono"/>
              </a:rPr>
              <a:t>connection </a:t>
            </a:r>
            <a:r>
              <a:rPr lang="en-IN" b="0" i="0" dirty="0">
                <a:effectLst/>
                <a:latin typeface="Söhne Mono"/>
              </a:rPr>
              <a:t>= (</a:t>
            </a:r>
            <a:r>
              <a:rPr lang="en-IN" b="0" i="0" dirty="0" err="1">
                <a:effectLst/>
                <a:latin typeface="Söhne Mono"/>
              </a:rPr>
              <a:t>HttpURLConnection</a:t>
            </a:r>
            <a:r>
              <a:rPr lang="en-IN" b="0" i="0" dirty="0">
                <a:effectLst/>
                <a:latin typeface="Söhne Mono"/>
              </a:rPr>
              <a:t>) </a:t>
            </a:r>
            <a:r>
              <a:rPr lang="en-IN" b="0" i="0" dirty="0" err="1">
                <a:effectLst/>
                <a:latin typeface="Söhne Mono"/>
              </a:rPr>
              <a:t>url.openConnection</a:t>
            </a:r>
            <a:r>
              <a:rPr lang="en-IN" b="0" i="0" dirty="0">
                <a:effectLst/>
                <a:latin typeface="Söhne Mono"/>
              </a:rPr>
              <a:t>(); // Open a connection</a:t>
            </a:r>
          </a:p>
          <a:p>
            <a:pPr algn="just">
              <a:lnSpc>
                <a:spcPct val="115000"/>
              </a:lnSpc>
            </a:pPr>
            <a:r>
              <a:rPr lang="en-IN" dirty="0" err="1">
                <a:effectLst/>
                <a:latin typeface="Times New Roman" panose="02020603050405020304" pitchFamily="18" charset="0"/>
                <a:ea typeface="Arial" panose="020B0604020202020204" pitchFamily="34" charset="0"/>
                <a:cs typeface="Times New Roman" panose="02020603050405020304" pitchFamily="18" charset="0"/>
              </a:rPr>
              <a:t>connection.setRequestMethod</a:t>
            </a:r>
            <a:r>
              <a:rPr lang="en-IN" dirty="0">
                <a:effectLst/>
                <a:latin typeface="Times New Roman" panose="02020603050405020304" pitchFamily="18" charset="0"/>
                <a:ea typeface="Arial" panose="020B0604020202020204" pitchFamily="34" charset="0"/>
                <a:cs typeface="Times New Roman" panose="02020603050405020304" pitchFamily="18" charset="0"/>
              </a:rPr>
              <a:t>("</a:t>
            </a:r>
            <a:r>
              <a:rPr lang="en-IN" dirty="0">
                <a:solidFill>
                  <a:srgbClr val="00B050"/>
                </a:solidFill>
                <a:effectLst/>
                <a:latin typeface="Times New Roman" panose="02020603050405020304" pitchFamily="18" charset="0"/>
                <a:ea typeface="Arial" panose="020B0604020202020204" pitchFamily="34" charset="0"/>
                <a:cs typeface="Times New Roman" panose="02020603050405020304" pitchFamily="18" charset="0"/>
              </a:rPr>
              <a:t>POST</a:t>
            </a: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a:effectLst/>
                <a:latin typeface="Times New Roman" panose="02020603050405020304" pitchFamily="18" charset="0"/>
                <a:ea typeface="Arial" panose="020B0604020202020204" pitchFamily="34" charset="0"/>
                <a:cs typeface="Times New Roman" panose="02020603050405020304" pitchFamily="18" charset="0"/>
              </a:rPr>
              <a:t> // Set the request method to POST</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b="0" i="0" dirty="0">
                <a:effectLst/>
                <a:latin typeface="Söhne Mono"/>
              </a:rPr>
              <a:t>// Enable input and output streams</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err="1">
                <a:effectLst/>
                <a:latin typeface="Times New Roman" panose="02020603050405020304" pitchFamily="18" charset="0"/>
                <a:ea typeface="Arial" panose="020B0604020202020204" pitchFamily="34" charset="0"/>
                <a:cs typeface="Times New Roman" panose="02020603050405020304" pitchFamily="18" charset="0"/>
              </a:rPr>
              <a:t>connection.setDoOutput</a:t>
            </a:r>
            <a:r>
              <a:rPr lang="en-IN" dirty="0">
                <a:effectLst/>
                <a:latin typeface="Times New Roman" panose="02020603050405020304" pitchFamily="18" charset="0"/>
                <a:ea typeface="Arial" panose="020B0604020202020204" pitchFamily="34" charset="0"/>
                <a:cs typeface="Times New Roman" panose="02020603050405020304" pitchFamily="18" charset="0"/>
              </a:rPr>
              <a:t>(</a:t>
            </a:r>
            <a:r>
              <a:rPr lang="en-IN" dirty="0">
                <a:solidFill>
                  <a:srgbClr val="0070C0"/>
                </a:solidFill>
                <a:effectLst/>
                <a:latin typeface="Times New Roman" panose="02020603050405020304" pitchFamily="18" charset="0"/>
                <a:ea typeface="Arial" panose="020B0604020202020204" pitchFamily="34" charset="0"/>
                <a:cs typeface="Times New Roman" panose="02020603050405020304" pitchFamily="18" charset="0"/>
              </a:rPr>
              <a:t>true</a:t>
            </a:r>
            <a:r>
              <a:rPr lang="en-IN" dirty="0">
                <a:effectLst/>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a:t>
            </a:r>
            <a:r>
              <a:rPr lang="en-US" dirty="0">
                <a:latin typeface="Times New Roman" panose="02020603050405020304" pitchFamily="18" charset="0"/>
                <a:ea typeface="Arial" panose="020B0604020202020204" pitchFamily="34" charset="0"/>
                <a:cs typeface="Times New Roman" panose="02020603050405020304" pitchFamily="18" charset="0"/>
              </a:rPr>
              <a:t> set the request body </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solidFill>
                  <a:srgbClr val="FF0066"/>
                </a:solidFill>
                <a:effectLst/>
                <a:latin typeface="Times New Roman" panose="02020603050405020304" pitchFamily="18" charset="0"/>
                <a:ea typeface="Arial" panose="020B0604020202020204" pitchFamily="34" charset="0"/>
                <a:cs typeface="Times New Roman" panose="02020603050405020304" pitchFamily="18" charset="0"/>
              </a:rPr>
              <a:t>String </a:t>
            </a:r>
            <a:r>
              <a:rPr lang="en-IN" dirty="0" err="1">
                <a:solidFill>
                  <a:srgbClr val="FF0066"/>
                </a:solidFill>
                <a:effectLst/>
                <a:latin typeface="Times New Roman" panose="02020603050405020304" pitchFamily="18" charset="0"/>
                <a:ea typeface="Arial" panose="020B0604020202020204" pitchFamily="34" charset="0"/>
                <a:cs typeface="Times New Roman" panose="02020603050405020304" pitchFamily="18" charset="0"/>
              </a:rPr>
              <a:t>requestBody</a:t>
            </a:r>
            <a:r>
              <a:rPr lang="en-IN" dirty="0">
                <a:solidFill>
                  <a:srgbClr val="FF0066"/>
                </a:solidFill>
                <a:effectLst/>
                <a:latin typeface="Times New Roman" panose="02020603050405020304" pitchFamily="18" charset="0"/>
                <a:ea typeface="Arial" panose="020B0604020202020204" pitchFamily="34" charset="0"/>
                <a:cs typeface="Times New Roman" panose="02020603050405020304" pitchFamily="18" charset="0"/>
              </a:rPr>
              <a:t> </a:t>
            </a: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a:solidFill>
                  <a:schemeClr val="accent6">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"{\n" +</a:t>
            </a:r>
          </a:p>
          <a:p>
            <a:pPr algn="just">
              <a:lnSpc>
                <a:spcPct val="115000"/>
              </a:lnSpc>
            </a:pPr>
            <a:r>
              <a:rPr lang="en-IN" dirty="0">
                <a:solidFill>
                  <a:schemeClr val="accent6">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                    "  \"username\": \"</a:t>
            </a:r>
            <a:r>
              <a:rPr lang="en-IN" dirty="0" err="1">
                <a:solidFill>
                  <a:schemeClr val="accent6">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example_user</a:t>
            </a:r>
            <a:r>
              <a:rPr lang="en-IN" dirty="0">
                <a:solidFill>
                  <a:schemeClr val="accent6">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\",\n" +</a:t>
            </a:r>
          </a:p>
          <a:p>
            <a:pPr algn="just">
              <a:lnSpc>
                <a:spcPct val="115000"/>
              </a:lnSpc>
            </a:pPr>
            <a:r>
              <a:rPr lang="en-IN" dirty="0">
                <a:solidFill>
                  <a:schemeClr val="accent6">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                    "  \"password\": \"</a:t>
            </a:r>
            <a:r>
              <a:rPr lang="en-IN" dirty="0" err="1">
                <a:solidFill>
                  <a:schemeClr val="accent6">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example_password</a:t>
            </a:r>
            <a:r>
              <a:rPr lang="en-IN" dirty="0">
                <a:solidFill>
                  <a:schemeClr val="accent6">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\",\n" +</a:t>
            </a:r>
          </a:p>
          <a:p>
            <a:pPr algn="just">
              <a:lnSpc>
                <a:spcPct val="115000"/>
              </a:lnSpc>
            </a:pPr>
            <a:r>
              <a:rPr lang="en-IN" dirty="0">
                <a:solidFill>
                  <a:schemeClr val="accent6">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                    "  \"email\": \"example@example.com\"\n" +</a:t>
            </a:r>
          </a:p>
          <a:p>
            <a:pPr algn="just">
              <a:lnSpc>
                <a:spcPct val="115000"/>
              </a:lnSpc>
            </a:pPr>
            <a:r>
              <a:rPr lang="en-IN" dirty="0">
                <a:solidFill>
                  <a:schemeClr val="accent6">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Get the Response code </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fr-FR" dirty="0">
                <a:effectLst/>
                <a:latin typeface="Times New Roman" panose="02020603050405020304" pitchFamily="18" charset="0"/>
                <a:ea typeface="Arial" panose="020B0604020202020204" pitchFamily="34" charset="0"/>
                <a:cs typeface="Times New Roman" panose="02020603050405020304" pitchFamily="18" charset="0"/>
              </a:rPr>
              <a:t> </a:t>
            </a:r>
            <a:r>
              <a:rPr lang="fr-FR" dirty="0" err="1">
                <a:effectLst/>
                <a:latin typeface="Times New Roman" panose="02020603050405020304" pitchFamily="18" charset="0"/>
                <a:ea typeface="Arial" panose="020B0604020202020204" pitchFamily="34" charset="0"/>
                <a:cs typeface="Times New Roman" panose="02020603050405020304" pitchFamily="18" charset="0"/>
              </a:rPr>
              <a:t>int</a:t>
            </a:r>
            <a:r>
              <a:rPr lang="fr-FR" dirty="0">
                <a:effectLst/>
                <a:latin typeface="Times New Roman" panose="02020603050405020304" pitchFamily="18" charset="0"/>
                <a:ea typeface="Arial" panose="020B0604020202020204" pitchFamily="34" charset="0"/>
                <a:cs typeface="Times New Roman" panose="02020603050405020304" pitchFamily="18" charset="0"/>
              </a:rPr>
              <a:t> </a:t>
            </a:r>
            <a:r>
              <a:rPr lang="fr-FR" dirty="0" err="1">
                <a:effectLst/>
                <a:latin typeface="Times New Roman" panose="02020603050405020304" pitchFamily="18" charset="0"/>
                <a:ea typeface="Arial" panose="020B0604020202020204" pitchFamily="34" charset="0"/>
                <a:cs typeface="Times New Roman" panose="02020603050405020304" pitchFamily="18" charset="0"/>
              </a:rPr>
              <a:t>responseCode</a:t>
            </a:r>
            <a:r>
              <a:rPr lang="fr-FR" dirty="0">
                <a:effectLst/>
                <a:latin typeface="Times New Roman" panose="02020603050405020304" pitchFamily="18" charset="0"/>
                <a:ea typeface="Arial" panose="020B0604020202020204" pitchFamily="34" charset="0"/>
                <a:cs typeface="Times New Roman" panose="02020603050405020304" pitchFamily="18" charset="0"/>
              </a:rPr>
              <a:t> = </a:t>
            </a:r>
            <a:r>
              <a:rPr lang="fr-FR" dirty="0" err="1">
                <a:effectLst/>
                <a:latin typeface="Times New Roman" panose="02020603050405020304" pitchFamily="18" charset="0"/>
                <a:ea typeface="Arial" panose="020B0604020202020204" pitchFamily="34" charset="0"/>
                <a:cs typeface="Times New Roman" panose="02020603050405020304" pitchFamily="18" charset="0"/>
              </a:rPr>
              <a:t>connection.getResponseCode</a:t>
            </a:r>
            <a:r>
              <a:rPr lang="fr-FR" dirty="0">
                <a:effectLst/>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fr-FR" dirty="0">
                <a:effectLst/>
                <a:latin typeface="Times New Roman" panose="02020603050405020304" pitchFamily="18" charset="0"/>
                <a:ea typeface="Arial" panose="020B0604020202020204" pitchFamily="34" charset="0"/>
                <a:cs typeface="Times New Roman" panose="02020603050405020304" pitchFamily="18" charset="0"/>
              </a:rPr>
              <a:t>            </a:t>
            </a:r>
            <a:r>
              <a:rPr lang="fr-FR" dirty="0" err="1">
                <a:effectLst/>
                <a:latin typeface="Times New Roman" panose="02020603050405020304" pitchFamily="18" charset="0"/>
                <a:ea typeface="Arial" panose="020B0604020202020204" pitchFamily="34" charset="0"/>
                <a:cs typeface="Times New Roman" panose="02020603050405020304" pitchFamily="18" charset="0"/>
              </a:rPr>
              <a:t>System.out.println</a:t>
            </a:r>
            <a:r>
              <a:rPr lang="fr-FR" dirty="0">
                <a:effectLst/>
                <a:latin typeface="Times New Roman" panose="02020603050405020304" pitchFamily="18" charset="0"/>
                <a:ea typeface="Arial" panose="020B0604020202020204" pitchFamily="34" charset="0"/>
                <a:cs typeface="Times New Roman" panose="02020603050405020304" pitchFamily="18" charset="0"/>
              </a:rPr>
              <a:t>("</a:t>
            </a:r>
            <a:r>
              <a:rPr lang="fr-FR" dirty="0" err="1">
                <a:effectLst/>
                <a:latin typeface="Times New Roman" panose="02020603050405020304" pitchFamily="18" charset="0"/>
                <a:ea typeface="Arial" panose="020B0604020202020204" pitchFamily="34" charset="0"/>
                <a:cs typeface="Times New Roman" panose="02020603050405020304" pitchFamily="18" charset="0"/>
              </a:rPr>
              <a:t>Response</a:t>
            </a:r>
            <a:r>
              <a:rPr lang="fr-FR" dirty="0">
                <a:effectLst/>
                <a:latin typeface="Times New Roman" panose="02020603050405020304" pitchFamily="18" charset="0"/>
                <a:ea typeface="Arial" panose="020B0604020202020204" pitchFamily="34" charset="0"/>
                <a:cs typeface="Times New Roman" panose="02020603050405020304" pitchFamily="18" charset="0"/>
              </a:rPr>
              <a:t> Code: " + </a:t>
            </a:r>
            <a:r>
              <a:rPr lang="fr-FR" dirty="0" err="1">
                <a:effectLst/>
                <a:latin typeface="Times New Roman" panose="02020603050405020304" pitchFamily="18" charset="0"/>
                <a:ea typeface="Arial" panose="020B0604020202020204" pitchFamily="34" charset="0"/>
                <a:cs typeface="Times New Roman" panose="02020603050405020304" pitchFamily="18" charset="0"/>
              </a:rPr>
              <a:t>responseCode</a:t>
            </a:r>
            <a:r>
              <a:rPr lang="fr-FR" dirty="0">
                <a:effectLst/>
                <a:latin typeface="Times New Roman" panose="02020603050405020304" pitchFamily="18" charset="0"/>
                <a:ea typeface="Arial" panose="020B0604020202020204" pitchFamily="34" charset="0"/>
                <a:cs typeface="Times New Roman" panose="02020603050405020304" pitchFamily="18" charset="0"/>
              </a:rPr>
              <a:t>);</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192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8088"/>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2633"/>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Back-end Development</a:t>
            </a:r>
            <a:endParaRPr lang="en-IN" sz="1400" dirty="0">
              <a:solidFill>
                <a:schemeClr val="bg1"/>
              </a:solidFill>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02FB6A81-F334-0D76-10FC-F69162C07E4E}"/>
              </a:ext>
            </a:extLst>
          </p:cNvPr>
          <p:cNvSpPr txBox="1"/>
          <p:nvPr/>
        </p:nvSpPr>
        <p:spPr>
          <a:xfrm>
            <a:off x="462084" y="1349647"/>
            <a:ext cx="11143762" cy="3889398"/>
          </a:xfrm>
          <a:prstGeom prst="rect">
            <a:avLst/>
          </a:prstGeom>
          <a:noFill/>
        </p:spPr>
        <p:txBody>
          <a:bodyPr wrap="square">
            <a:spAutoFit/>
          </a:bodyPr>
          <a:lstStyle/>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Database Schema:</a:t>
            </a:r>
          </a:p>
          <a:p>
            <a:pPr marL="285750" indent="-285750" algn="just">
              <a:lnSpc>
                <a:spcPct val="115000"/>
              </a:lnSpc>
              <a:buFont typeface="Wingdings" panose="05000000000000000000" pitchFamily="2" charset="2"/>
              <a:buChar char="q"/>
            </a:pPr>
            <a:r>
              <a:rPr lang="en-US" dirty="0">
                <a:effectLst/>
                <a:latin typeface="Times New Roman" panose="02020603050405020304" pitchFamily="18" charset="0"/>
                <a:ea typeface="Arial" panose="020B0604020202020204" pitchFamily="34" charset="0"/>
                <a:cs typeface="Times New Roman" panose="02020603050405020304" pitchFamily="18" charset="0"/>
              </a:rPr>
              <a:t>The chat application utilizes a </a:t>
            </a:r>
            <a:r>
              <a:rPr lang="en-US" dirty="0">
                <a:latin typeface="Times New Roman" panose="02020603050405020304" pitchFamily="18" charset="0"/>
                <a:ea typeface="Arial" panose="020B0604020202020204" pitchFamily="34" charset="0"/>
                <a:cs typeface="Times New Roman" panose="02020603050405020304" pitchFamily="18" charset="0"/>
              </a:rPr>
              <a:t>mongo </a:t>
            </a:r>
            <a:r>
              <a:rPr lang="en-US" dirty="0" err="1">
                <a:latin typeface="Times New Roman" panose="02020603050405020304" pitchFamily="18" charset="0"/>
                <a:ea typeface="Arial" panose="020B0604020202020204" pitchFamily="34" charset="0"/>
                <a:cs typeface="Times New Roman" panose="02020603050405020304" pitchFamily="18" charset="0"/>
              </a:rPr>
              <a:t>db</a:t>
            </a:r>
            <a:r>
              <a:rPr lang="en-US" dirty="0">
                <a:latin typeface="Times New Roman" panose="02020603050405020304" pitchFamily="18" charset="0"/>
                <a:ea typeface="Arial" panose="020B0604020202020204" pitchFamily="34" charset="0"/>
                <a:cs typeface="Times New Roman" panose="02020603050405020304" pitchFamily="18" charset="0"/>
              </a:rPr>
              <a:t> </a:t>
            </a:r>
            <a:r>
              <a:rPr lang="en-US" dirty="0">
                <a:effectLst/>
                <a:latin typeface="Times New Roman" panose="02020603050405020304" pitchFamily="18" charset="0"/>
                <a:ea typeface="Arial" panose="020B0604020202020204" pitchFamily="34" charset="0"/>
                <a:cs typeface="Times New Roman" panose="02020603050405020304" pitchFamily="18" charset="0"/>
              </a:rPr>
              <a:t>database to store and manage data.</a:t>
            </a:r>
          </a:p>
          <a:p>
            <a:pPr marL="285750" indent="-285750" algn="just">
              <a:lnSpc>
                <a:spcPct val="115000"/>
              </a:lnSpc>
              <a:buFont typeface="Wingdings" panose="05000000000000000000" pitchFamily="2" charset="2"/>
              <a:buChar char="q"/>
            </a:pPr>
            <a:r>
              <a:rPr lang="en-US" dirty="0">
                <a:effectLst/>
                <a:latin typeface="Times New Roman" panose="02020603050405020304" pitchFamily="18" charset="0"/>
                <a:ea typeface="Arial" panose="020B0604020202020204" pitchFamily="34" charset="0"/>
                <a:cs typeface="Times New Roman" panose="02020603050405020304" pitchFamily="18" charset="0"/>
              </a:rPr>
              <a:t>The database schema is designed to accommodate user profiles, chat history, contacts, and other relevant information.</a:t>
            </a:r>
          </a:p>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Scalability and Performance:</a:t>
            </a:r>
          </a:p>
          <a:p>
            <a:pPr marL="285750" indent="-285750" algn="just">
              <a:lnSpc>
                <a:spcPct val="115000"/>
              </a:lnSpc>
              <a:buFont typeface="Wingdings" panose="05000000000000000000" pitchFamily="2" charset="2"/>
              <a:buChar char="q"/>
            </a:pPr>
            <a:r>
              <a:rPr lang="en-US" dirty="0">
                <a:effectLst/>
                <a:latin typeface="Times New Roman" panose="02020603050405020304" pitchFamily="18" charset="0"/>
                <a:ea typeface="Arial" panose="020B0604020202020204" pitchFamily="34" charset="0"/>
                <a:cs typeface="Times New Roman" panose="02020603050405020304" pitchFamily="18" charset="0"/>
              </a:rPr>
              <a:t>The back-end architecture is designed to handle increasing user demands and scale effectively.</a:t>
            </a:r>
          </a:p>
          <a:p>
            <a:pPr marL="285750" indent="-285750" algn="just">
              <a:lnSpc>
                <a:spcPct val="115000"/>
              </a:lnSpc>
              <a:buFont typeface="Wingdings" panose="05000000000000000000" pitchFamily="2" charset="2"/>
              <a:buChar char="q"/>
            </a:pPr>
            <a:r>
              <a:rPr lang="en-US" dirty="0">
                <a:effectLst/>
                <a:latin typeface="Times New Roman" panose="02020603050405020304" pitchFamily="18" charset="0"/>
                <a:ea typeface="Arial" panose="020B0604020202020204" pitchFamily="34" charset="0"/>
                <a:cs typeface="Times New Roman" panose="02020603050405020304" pitchFamily="18" charset="0"/>
              </a:rPr>
              <a:t>Techniques like load balancing, caching, and horizontal scaling are implemented to ensure optimal performance and responsiveness.</a:t>
            </a:r>
          </a:p>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Security and Authentication:</a:t>
            </a:r>
          </a:p>
          <a:p>
            <a:pPr marL="285750" indent="-285750" algn="just">
              <a:lnSpc>
                <a:spcPct val="115000"/>
              </a:lnSpc>
              <a:buFont typeface="Wingdings" panose="05000000000000000000" pitchFamily="2" charset="2"/>
              <a:buChar char="q"/>
            </a:pPr>
            <a:r>
              <a:rPr lang="en-US" dirty="0">
                <a:effectLst/>
                <a:latin typeface="Times New Roman" panose="02020603050405020304" pitchFamily="18" charset="0"/>
                <a:ea typeface="Arial" panose="020B0604020202020204" pitchFamily="34" charset="0"/>
                <a:cs typeface="Times New Roman" panose="02020603050405020304" pitchFamily="18" charset="0"/>
              </a:rPr>
              <a:t>The back-end implements secure authentication mechanisms, such as JWT (JSON Web Tokens) or OAuth, to verify user identities and protect against unauthorized access.</a:t>
            </a:r>
          </a:p>
          <a:p>
            <a:pPr marL="285750" indent="-285750" algn="just">
              <a:lnSpc>
                <a:spcPct val="115000"/>
              </a:lnSpc>
              <a:buFont typeface="Wingdings" panose="05000000000000000000" pitchFamily="2" charset="2"/>
              <a:buChar char="q"/>
            </a:pPr>
            <a:r>
              <a:rPr lang="en-US" dirty="0">
                <a:effectLst/>
                <a:latin typeface="Times New Roman" panose="02020603050405020304" pitchFamily="18" charset="0"/>
                <a:ea typeface="Arial" panose="020B0604020202020204" pitchFamily="34" charset="0"/>
                <a:cs typeface="Times New Roman" panose="02020603050405020304" pitchFamily="18" charset="0"/>
              </a:rPr>
              <a:t>Encryption techniques, like SSL/TLS, are employed to secure data transmission and protect sensitive information.</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4148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Front-end Development</a:t>
            </a:r>
            <a:r>
              <a:rPr lang="en-IN" sz="1400" dirty="0">
                <a:solidFill>
                  <a:schemeClr val="bg1"/>
                </a:solidFill>
                <a:effectLst/>
                <a:latin typeface="Arial" panose="020B0604020202020204" pitchFamily="34" charset="0"/>
                <a:ea typeface="Arial" panose="020B0604020202020204" pitchFamily="34" charset="0"/>
              </a:rPr>
              <a:t> </a:t>
            </a:r>
          </a:p>
        </p:txBody>
      </p:sp>
      <p:sp>
        <p:nvSpPr>
          <p:cNvPr id="7" name="TextBox 6">
            <a:extLst>
              <a:ext uri="{FF2B5EF4-FFF2-40B4-BE49-F238E27FC236}">
                <a16:creationId xmlns:a16="http://schemas.microsoft.com/office/drawing/2014/main" id="{42C9D8A8-1C42-C2FD-EA56-C22FFDE8AF0E}"/>
              </a:ext>
            </a:extLst>
          </p:cNvPr>
          <p:cNvSpPr txBox="1"/>
          <p:nvPr/>
        </p:nvSpPr>
        <p:spPr>
          <a:xfrm>
            <a:off x="490228" y="1243415"/>
            <a:ext cx="10828011" cy="4845044"/>
          </a:xfrm>
          <a:prstGeom prst="rect">
            <a:avLst/>
          </a:prstGeom>
          <a:noFill/>
        </p:spPr>
        <p:txBody>
          <a:bodyPr wrap="square">
            <a:spAutoFit/>
          </a:bodyPr>
          <a:lstStyle/>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Framework or Library:</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Chakra UI, </a:t>
            </a:r>
            <a:r>
              <a:rPr lang="en-US" dirty="0">
                <a:effectLst/>
                <a:latin typeface="Times New Roman" panose="02020603050405020304" pitchFamily="18" charset="0"/>
                <a:ea typeface="Arial" panose="020B0604020202020204" pitchFamily="34" charset="0"/>
                <a:cs typeface="Times New Roman" panose="02020603050405020304" pitchFamily="18" charset="0"/>
              </a:rPr>
              <a:t>a highly customizable and accessible component library for React, is utilized for designing the user interface of the chat application.</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Chakra UI </a:t>
            </a:r>
            <a:r>
              <a:rPr lang="en-US" dirty="0">
                <a:effectLst/>
                <a:latin typeface="Times New Roman" panose="02020603050405020304" pitchFamily="18" charset="0"/>
                <a:ea typeface="Arial" panose="020B0604020202020204" pitchFamily="34" charset="0"/>
                <a:cs typeface="Times New Roman" panose="02020603050405020304" pitchFamily="18" charset="0"/>
              </a:rPr>
              <a:t>provides pre-built, styled components such as buttons, input fields, and modals, allowing for faster and consistent development.</a:t>
            </a: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User Interface Components:</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q"/>
            </a:pPr>
            <a:r>
              <a:rPr lang="en-IN" b="1" i="1" dirty="0">
                <a:effectLst/>
                <a:latin typeface="Times New Roman" panose="02020603050405020304" pitchFamily="18" charset="0"/>
                <a:ea typeface="Arial" panose="020B0604020202020204" pitchFamily="34" charset="0"/>
                <a:cs typeface="Times New Roman" panose="02020603050405020304" pitchFamily="18" charset="0"/>
              </a:rPr>
              <a:t>Chat Bubbles: </a:t>
            </a:r>
            <a:r>
              <a:rPr lang="en-IN" dirty="0">
                <a:effectLst/>
                <a:latin typeface="Times New Roman" panose="02020603050405020304" pitchFamily="18" charset="0"/>
                <a:ea typeface="Arial" panose="020B0604020202020204" pitchFamily="34" charset="0"/>
                <a:cs typeface="Times New Roman" panose="02020603050405020304" pitchFamily="18" charset="0"/>
              </a:rPr>
              <a:t>Designed using Chakra UI components, chat bubbles display incoming and outgoing messages with appropriate styling</a:t>
            </a:r>
          </a:p>
          <a:p>
            <a:pPr marL="285750" indent="-285750" algn="just">
              <a:lnSpc>
                <a:spcPct val="115000"/>
              </a:lnSpc>
              <a:buFont typeface="Wingdings" panose="05000000000000000000" pitchFamily="2" charset="2"/>
              <a:buChar char="q"/>
            </a:pPr>
            <a:r>
              <a:rPr lang="en-IN" b="1" i="1" dirty="0">
                <a:effectLst/>
                <a:latin typeface="Times New Roman" panose="02020603050405020304" pitchFamily="18" charset="0"/>
                <a:ea typeface="Arial" panose="020B0604020202020204" pitchFamily="34" charset="0"/>
                <a:cs typeface="Times New Roman" panose="02020603050405020304" pitchFamily="18" charset="0"/>
              </a:rPr>
              <a:t>Message Input Form: </a:t>
            </a:r>
            <a:r>
              <a:rPr lang="en-IN" dirty="0">
                <a:effectLst/>
                <a:latin typeface="Times New Roman" panose="02020603050405020304" pitchFamily="18" charset="0"/>
                <a:ea typeface="Arial" panose="020B0604020202020204" pitchFamily="34" charset="0"/>
                <a:cs typeface="Times New Roman" panose="02020603050405020304" pitchFamily="18" charset="0"/>
              </a:rPr>
              <a:t>Chakra UI input components are utilized for creating the form where users can type and send messages.</a:t>
            </a:r>
          </a:p>
          <a:p>
            <a:pPr marL="285750" indent="-285750" algn="just">
              <a:lnSpc>
                <a:spcPct val="115000"/>
              </a:lnSpc>
              <a:buFont typeface="Wingdings" panose="05000000000000000000" pitchFamily="2" charset="2"/>
              <a:buChar char="q"/>
            </a:pPr>
            <a:r>
              <a:rPr lang="en-IN" b="1" i="1" dirty="0">
                <a:effectLst/>
                <a:latin typeface="Times New Roman" panose="02020603050405020304" pitchFamily="18" charset="0"/>
                <a:ea typeface="Arial" panose="020B0604020202020204" pitchFamily="34" charset="0"/>
                <a:cs typeface="Times New Roman" panose="02020603050405020304" pitchFamily="18" charset="0"/>
              </a:rPr>
              <a:t>Contact Lists</a:t>
            </a:r>
            <a:r>
              <a:rPr lang="en-IN" dirty="0">
                <a:effectLst/>
                <a:latin typeface="Times New Roman" panose="02020603050405020304" pitchFamily="18" charset="0"/>
                <a:ea typeface="Arial" panose="020B0604020202020204" pitchFamily="34" charset="0"/>
                <a:cs typeface="Times New Roman" panose="02020603050405020304" pitchFamily="18" charset="0"/>
              </a:rPr>
              <a:t>: Chakra UI provides components for creating visually appealing and interactive contact lists, displaying profile images.</a:t>
            </a:r>
          </a:p>
          <a:p>
            <a:pPr marL="285750" indent="-285750" algn="just">
              <a:lnSpc>
                <a:spcPct val="115000"/>
              </a:lnSpc>
              <a:buFont typeface="Wingdings" panose="05000000000000000000" pitchFamily="2" charset="2"/>
              <a:buChar char="q"/>
            </a:pPr>
            <a:r>
              <a:rPr lang="en-IN" b="1" i="1" dirty="0">
                <a:latin typeface="Times New Roman" panose="02020603050405020304" pitchFamily="18" charset="0"/>
                <a:ea typeface="Arial" panose="020B0604020202020204" pitchFamily="34" charset="0"/>
                <a:cs typeface="Times New Roman" panose="02020603050405020304" pitchFamily="18" charset="0"/>
              </a:rPr>
              <a:t>Notification and Report and view profile:</a:t>
            </a:r>
            <a:r>
              <a:rPr lang="en-IN" dirty="0">
                <a:effectLst/>
                <a:latin typeface="Times New Roman" panose="02020603050405020304" pitchFamily="18" charset="0"/>
                <a:ea typeface="Arial" panose="020B0604020202020204" pitchFamily="34" charset="0"/>
                <a:cs typeface="Times New Roman" panose="02020603050405020304" pitchFamily="18" charset="0"/>
              </a:rPr>
              <a:t> Chakra UI provides components for creating visually appealing and interactive mail for reporting, real time colour changing notification, and a eye icon to view profile </a:t>
            </a:r>
            <a:endParaRPr lang="en-IN" b="1" i="1"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755091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Front-end Development</a:t>
            </a:r>
            <a:r>
              <a:rPr lang="en-IN" sz="1400" dirty="0">
                <a:solidFill>
                  <a:schemeClr val="bg1"/>
                </a:solidFill>
                <a:effectLst/>
                <a:latin typeface="Arial" panose="020B0604020202020204" pitchFamily="34" charset="0"/>
                <a:ea typeface="Arial" panose="020B0604020202020204" pitchFamily="34" charset="0"/>
              </a:rPr>
              <a:t> </a:t>
            </a:r>
          </a:p>
        </p:txBody>
      </p:sp>
      <p:sp>
        <p:nvSpPr>
          <p:cNvPr id="7" name="TextBox 6">
            <a:extLst>
              <a:ext uri="{FF2B5EF4-FFF2-40B4-BE49-F238E27FC236}">
                <a16:creationId xmlns:a16="http://schemas.microsoft.com/office/drawing/2014/main" id="{42C9D8A8-1C42-C2FD-EA56-C22FFDE8AF0E}"/>
              </a:ext>
            </a:extLst>
          </p:cNvPr>
          <p:cNvSpPr txBox="1"/>
          <p:nvPr/>
        </p:nvSpPr>
        <p:spPr>
          <a:xfrm>
            <a:off x="490228" y="1243415"/>
            <a:ext cx="10828011" cy="3570849"/>
          </a:xfrm>
          <a:prstGeom prst="rect">
            <a:avLst/>
          </a:prstGeom>
          <a:noFill/>
        </p:spPr>
        <p:txBody>
          <a:bodyPr wrap="square">
            <a:spAutoFit/>
          </a:bodyPr>
          <a:lstStyle/>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React Components:</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React components </a:t>
            </a:r>
            <a:r>
              <a:rPr lang="en-US" dirty="0">
                <a:effectLst/>
                <a:latin typeface="Times New Roman" panose="02020603050405020304" pitchFamily="18" charset="0"/>
                <a:ea typeface="Arial" panose="020B0604020202020204" pitchFamily="34" charset="0"/>
                <a:cs typeface="Times New Roman" panose="02020603050405020304" pitchFamily="18" charset="0"/>
              </a:rPr>
              <a:t>are used to modularize the application's UI elements, enabling reusability and easy maintenance.</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Components</a:t>
            </a:r>
            <a:r>
              <a:rPr lang="en-US" dirty="0">
                <a:effectLst/>
                <a:latin typeface="Times New Roman" panose="02020603050405020304" pitchFamily="18" charset="0"/>
                <a:ea typeface="Arial" panose="020B0604020202020204" pitchFamily="34" charset="0"/>
                <a:cs typeface="Times New Roman" panose="02020603050405020304" pitchFamily="18" charset="0"/>
              </a:rPr>
              <a:t> like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ChatWindow</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MessageList</a:t>
            </a:r>
            <a:r>
              <a:rPr lang="en-US" dirty="0">
                <a:effectLst/>
                <a:latin typeface="Times New Roman" panose="02020603050405020304" pitchFamily="18" charset="0"/>
                <a:ea typeface="Arial" panose="020B0604020202020204" pitchFamily="34" charset="0"/>
                <a:cs typeface="Times New Roman" panose="02020603050405020304" pitchFamily="18" charset="0"/>
              </a:rPr>
              <a:t>, and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ContactList</a:t>
            </a:r>
            <a:r>
              <a:rPr lang="en-US" dirty="0">
                <a:effectLst/>
                <a:latin typeface="Times New Roman" panose="02020603050405020304" pitchFamily="18" charset="0"/>
                <a:ea typeface="Arial" panose="020B0604020202020204" pitchFamily="34" charset="0"/>
                <a:cs typeface="Times New Roman" panose="02020603050405020304" pitchFamily="18" charset="0"/>
              </a:rPr>
              <a:t> are implemented to structure the chat application's user interface.</a:t>
            </a: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Styling and Customization:</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CSS-in-JS</a:t>
            </a:r>
            <a:r>
              <a:rPr lang="en-US" dirty="0">
                <a:effectLst/>
                <a:latin typeface="Times New Roman" panose="02020603050405020304" pitchFamily="18" charset="0"/>
                <a:ea typeface="Arial" panose="020B0604020202020204" pitchFamily="34" charset="0"/>
                <a:cs typeface="Times New Roman" panose="02020603050405020304" pitchFamily="18" charset="0"/>
              </a:rPr>
              <a:t> techniques are employed, allowing for styling and customization of UI components using inline or external CSS.</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Chakra UI </a:t>
            </a:r>
            <a:r>
              <a:rPr lang="en-US" dirty="0">
                <a:effectLst/>
                <a:latin typeface="Times New Roman" panose="02020603050405020304" pitchFamily="18" charset="0"/>
                <a:ea typeface="Arial" panose="020B0604020202020204" pitchFamily="34" charset="0"/>
                <a:cs typeface="Times New Roman" panose="02020603050405020304" pitchFamily="18" charset="0"/>
              </a:rPr>
              <a:t>provides a theming system that facilitates consistent styling and easy customization across the chat application.</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086248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2032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Integration and Testing</a:t>
            </a:r>
          </a:p>
        </p:txBody>
      </p:sp>
      <p:sp>
        <p:nvSpPr>
          <p:cNvPr id="7" name="TextBox 6">
            <a:extLst>
              <a:ext uri="{FF2B5EF4-FFF2-40B4-BE49-F238E27FC236}">
                <a16:creationId xmlns:a16="http://schemas.microsoft.com/office/drawing/2014/main" id="{7A00B694-CE8C-1B3C-6470-234A7FE34C41}"/>
              </a:ext>
            </a:extLst>
          </p:cNvPr>
          <p:cNvSpPr txBox="1"/>
          <p:nvPr/>
        </p:nvSpPr>
        <p:spPr>
          <a:xfrm>
            <a:off x="490219" y="1349647"/>
            <a:ext cx="11214097" cy="4526496"/>
          </a:xfrm>
          <a:prstGeom prst="rect">
            <a:avLst/>
          </a:prstGeom>
          <a:noFill/>
        </p:spPr>
        <p:txBody>
          <a:bodyPr wrap="square">
            <a:spAutoFit/>
          </a:bodyPr>
          <a:lstStyle/>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API Testing with Postman:</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Postman, </a:t>
            </a:r>
            <a:r>
              <a:rPr lang="en-US" dirty="0">
                <a:effectLst/>
                <a:latin typeface="Times New Roman" panose="02020603050405020304" pitchFamily="18" charset="0"/>
                <a:ea typeface="Arial" panose="020B0604020202020204" pitchFamily="34" charset="0"/>
                <a:cs typeface="Times New Roman" panose="02020603050405020304" pitchFamily="18" charset="0"/>
              </a:rPr>
              <a:t>a popular API testing tool, is utilized to validate the functionality of API endpoints, such as sending and retrieving messages.</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Postman </a:t>
            </a:r>
            <a:r>
              <a:rPr lang="en-US" dirty="0">
                <a:effectLst/>
                <a:latin typeface="Times New Roman" panose="02020603050405020304" pitchFamily="18" charset="0"/>
                <a:ea typeface="Arial" panose="020B0604020202020204" pitchFamily="34" charset="0"/>
                <a:cs typeface="Times New Roman" panose="02020603050405020304" pitchFamily="18" charset="0"/>
              </a:rPr>
              <a:t>allows sending various types of HTTP requests (GET, POST, PUT, DELETE) to the API and analyzing the responses.</a:t>
            </a:r>
          </a:p>
          <a:p>
            <a:pPr marL="285750" indent="-285750" algn="just">
              <a:lnSpc>
                <a:spcPct val="115000"/>
              </a:lnSpc>
              <a:buFont typeface="Wingdings" panose="05000000000000000000" pitchFamily="2" charset="2"/>
              <a:buChar char="q"/>
            </a:pPr>
            <a:r>
              <a:rPr lang="en-US" b="1" dirty="0">
                <a:effectLst/>
                <a:latin typeface="Times New Roman" panose="02020603050405020304" pitchFamily="18" charset="0"/>
                <a:ea typeface="Arial" panose="020B0604020202020204" pitchFamily="34" charset="0"/>
                <a:cs typeface="Times New Roman" panose="02020603050405020304" pitchFamily="18" charset="0"/>
              </a:rPr>
              <a:t>Custom headers</a:t>
            </a:r>
            <a:r>
              <a:rPr lang="en-US" dirty="0">
                <a:effectLst/>
                <a:latin typeface="Times New Roman" panose="02020603050405020304" pitchFamily="18" charset="0"/>
                <a:ea typeface="Arial" panose="020B0604020202020204" pitchFamily="34" charset="0"/>
                <a:cs typeface="Times New Roman" panose="02020603050405020304" pitchFamily="18" charset="0"/>
              </a:rPr>
              <a:t>, query parameters, and request bodies can be set in Postman to simulate different scenarios during testing.</a:t>
            </a:r>
          </a:p>
          <a:p>
            <a:pPr algn="just">
              <a:lnSpc>
                <a:spcPct val="115000"/>
              </a:lnSpc>
            </a:pPr>
            <a:endParaRPr lang="en-US"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Unit Tests:</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Unit tests </a:t>
            </a:r>
            <a:r>
              <a:rPr lang="en-US" dirty="0">
                <a:latin typeface="Times New Roman" panose="02020603050405020304" pitchFamily="18" charset="0"/>
                <a:ea typeface="Arial" panose="020B0604020202020204" pitchFamily="34" charset="0"/>
                <a:cs typeface="Times New Roman" panose="02020603050405020304" pitchFamily="18" charset="0"/>
              </a:rPr>
              <a:t>are conducted to verify the correctness of individual components or modules in isolation.</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Testing frameworks </a:t>
            </a:r>
            <a:r>
              <a:rPr lang="en-US" dirty="0">
                <a:latin typeface="Times New Roman" panose="02020603050405020304" pitchFamily="18" charset="0"/>
                <a:ea typeface="Arial" panose="020B0604020202020204" pitchFamily="34" charset="0"/>
                <a:cs typeface="Times New Roman" panose="02020603050405020304" pitchFamily="18" charset="0"/>
              </a:rPr>
              <a:t>like JUnit are used to write and execute unit tests for functions, classes, and utility methods.</a:t>
            </a:r>
          </a:p>
          <a:p>
            <a:pPr marL="285750" indent="-285750" algn="just">
              <a:lnSpc>
                <a:spcPct val="115000"/>
              </a:lnSpc>
              <a:buFont typeface="Wingdings" panose="05000000000000000000" pitchFamily="2" charset="2"/>
              <a:buChar char="q"/>
            </a:pPr>
            <a:r>
              <a:rPr lang="en-US" dirty="0">
                <a:latin typeface="Times New Roman" panose="02020603050405020304" pitchFamily="18" charset="0"/>
                <a:ea typeface="Arial" panose="020B0604020202020204" pitchFamily="34" charset="0"/>
                <a:cs typeface="Times New Roman" panose="02020603050405020304" pitchFamily="18" charset="0"/>
              </a:rPr>
              <a:t>Unit tests focus on verifying the expected behavior of specific code units and handling edge cases.</a:t>
            </a:r>
          </a:p>
          <a:p>
            <a:pPr algn="just">
              <a:lnSpc>
                <a:spcPct val="115000"/>
              </a:lnSpc>
            </a:pPr>
            <a:endParaRPr lang="en-US"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984528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2032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Integration and Testing</a:t>
            </a:r>
          </a:p>
        </p:txBody>
      </p:sp>
      <p:sp>
        <p:nvSpPr>
          <p:cNvPr id="7" name="TextBox 6">
            <a:extLst>
              <a:ext uri="{FF2B5EF4-FFF2-40B4-BE49-F238E27FC236}">
                <a16:creationId xmlns:a16="http://schemas.microsoft.com/office/drawing/2014/main" id="{7A00B694-CE8C-1B3C-6470-234A7FE34C41}"/>
              </a:ext>
            </a:extLst>
          </p:cNvPr>
          <p:cNvSpPr txBox="1"/>
          <p:nvPr/>
        </p:nvSpPr>
        <p:spPr>
          <a:xfrm>
            <a:off x="490219" y="1349647"/>
            <a:ext cx="11214097" cy="2296654"/>
          </a:xfrm>
          <a:prstGeom prst="rect">
            <a:avLst/>
          </a:prstGeom>
          <a:noFill/>
        </p:spPr>
        <p:txBody>
          <a:bodyPr wrap="square">
            <a:spAutoFit/>
          </a:bodyPr>
          <a:lstStyle/>
          <a:p>
            <a:pPr algn="just">
              <a:lnSpc>
                <a:spcPct val="115000"/>
              </a:lnSpc>
            </a:pPr>
            <a:r>
              <a:rPr lang="en-US"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Integration Tests:</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Integration tests </a:t>
            </a:r>
            <a:r>
              <a:rPr lang="en-US" dirty="0">
                <a:latin typeface="Times New Roman" panose="02020603050405020304" pitchFamily="18" charset="0"/>
                <a:ea typeface="Arial" panose="020B0604020202020204" pitchFamily="34" charset="0"/>
                <a:cs typeface="Times New Roman" panose="02020603050405020304" pitchFamily="18" charset="0"/>
              </a:rPr>
              <a:t>are performed to assess the proper integration and interaction between different components or services.</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These tests </a:t>
            </a:r>
            <a:r>
              <a:rPr lang="en-US" dirty="0">
                <a:latin typeface="Times New Roman" panose="02020603050405020304" pitchFamily="18" charset="0"/>
                <a:ea typeface="Arial" panose="020B0604020202020204" pitchFamily="34" charset="0"/>
                <a:cs typeface="Times New Roman" panose="02020603050405020304" pitchFamily="18" charset="0"/>
              </a:rPr>
              <a:t>verify that various modules work together as expected, including the communication between the front-end and back-end.</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Testing frameworks </a:t>
            </a:r>
            <a:r>
              <a:rPr lang="en-US" dirty="0">
                <a:latin typeface="Times New Roman" panose="02020603050405020304" pitchFamily="18" charset="0"/>
                <a:ea typeface="Arial" panose="020B0604020202020204" pitchFamily="34" charset="0"/>
                <a:cs typeface="Times New Roman" panose="02020603050405020304" pitchFamily="18" charset="0"/>
              </a:rPr>
              <a:t>like React Testing Library or Spring Boot Test can be utilized for integration testing.</a:t>
            </a:r>
          </a:p>
          <a:p>
            <a:pPr algn="just">
              <a:lnSpc>
                <a:spcPct val="115000"/>
              </a:lnSpc>
            </a:pP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14513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Conclusion</a:t>
            </a:r>
          </a:p>
        </p:txBody>
      </p:sp>
      <p:sp>
        <p:nvSpPr>
          <p:cNvPr id="7" name="TextBox 6">
            <a:extLst>
              <a:ext uri="{FF2B5EF4-FFF2-40B4-BE49-F238E27FC236}">
                <a16:creationId xmlns:a16="http://schemas.microsoft.com/office/drawing/2014/main" id="{B4E07FE1-E878-E386-9DF4-34E931415690}"/>
              </a:ext>
            </a:extLst>
          </p:cNvPr>
          <p:cNvSpPr txBox="1"/>
          <p:nvPr/>
        </p:nvSpPr>
        <p:spPr>
          <a:xfrm>
            <a:off x="490226" y="1143340"/>
            <a:ext cx="10828013" cy="5482142"/>
          </a:xfrm>
          <a:prstGeom prst="rect">
            <a:avLst/>
          </a:prstGeom>
          <a:noFill/>
        </p:spPr>
        <p:txBody>
          <a:bodyPr wrap="square">
            <a:spAutoFit/>
          </a:bodyPr>
          <a:lstStyle/>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Main Features:</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Real-time Messaging: </a:t>
            </a:r>
            <a:r>
              <a:rPr lang="en-US" dirty="0">
                <a:effectLst/>
                <a:latin typeface="Times New Roman" panose="02020603050405020304" pitchFamily="18" charset="0"/>
                <a:ea typeface="Arial" panose="020B0604020202020204" pitchFamily="34" charset="0"/>
                <a:cs typeface="Times New Roman" panose="02020603050405020304" pitchFamily="18" charset="0"/>
              </a:rPr>
              <a:t>The chat application enables users to exchange messages in real-time, providing instant communication.</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User Authentication: </a:t>
            </a:r>
            <a:r>
              <a:rPr lang="en-US" dirty="0">
                <a:effectLst/>
                <a:latin typeface="Times New Roman" panose="02020603050405020304" pitchFamily="18" charset="0"/>
                <a:ea typeface="Arial" panose="020B0604020202020204" pitchFamily="34" charset="0"/>
                <a:cs typeface="Times New Roman" panose="02020603050405020304" pitchFamily="18" charset="0"/>
              </a:rPr>
              <a:t>Secure user authentication is implemented to ensure only authorized users can access the application.</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Group Chats: </a:t>
            </a:r>
            <a:r>
              <a:rPr lang="en-US" dirty="0">
                <a:effectLst/>
                <a:latin typeface="Times New Roman" panose="02020603050405020304" pitchFamily="18" charset="0"/>
                <a:ea typeface="Arial" panose="020B0604020202020204" pitchFamily="34" charset="0"/>
                <a:cs typeface="Times New Roman" panose="02020603050405020304" pitchFamily="18" charset="0"/>
              </a:rPr>
              <a:t>Users can create or join group chats, facilitating collaboration and communication among multiple participants.</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Notifications: </a:t>
            </a:r>
            <a:r>
              <a:rPr lang="en-US" dirty="0">
                <a:effectLst/>
                <a:latin typeface="Times New Roman" panose="02020603050405020304" pitchFamily="18" charset="0"/>
                <a:ea typeface="Arial" panose="020B0604020202020204" pitchFamily="34" charset="0"/>
                <a:cs typeface="Times New Roman" panose="02020603050405020304" pitchFamily="18" charset="0"/>
              </a:rPr>
              <a:t>Users receive notifications for new messages, ensuring they stay updated even when the application is not active.</a:t>
            </a:r>
          </a:p>
          <a:p>
            <a:pPr algn="just">
              <a:lnSpc>
                <a:spcPct val="115000"/>
              </a:lnSpc>
            </a:pPr>
            <a:r>
              <a:rPr lang="en-US"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Functionality:</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Registration and Login: </a:t>
            </a:r>
            <a:r>
              <a:rPr lang="en-US" dirty="0">
                <a:latin typeface="Times New Roman" panose="02020603050405020304" pitchFamily="18" charset="0"/>
                <a:ea typeface="Arial" panose="020B0604020202020204" pitchFamily="34" charset="0"/>
                <a:cs typeface="Times New Roman" panose="02020603050405020304" pitchFamily="18" charset="0"/>
              </a:rPr>
              <a:t>Users can create accounts and securely log in to access the chat application.</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Friend Connections: </a:t>
            </a:r>
            <a:r>
              <a:rPr lang="en-US" dirty="0">
                <a:latin typeface="Times New Roman" panose="02020603050405020304" pitchFamily="18" charset="0"/>
                <a:ea typeface="Arial" panose="020B0604020202020204" pitchFamily="34" charset="0"/>
                <a:cs typeface="Times New Roman" panose="02020603050405020304" pitchFamily="18" charset="0"/>
              </a:rPr>
              <a:t>Users can add friends or contacts to their network, enabling direct messaging and easy communication.</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Search and Filter: </a:t>
            </a:r>
            <a:r>
              <a:rPr lang="en-US" dirty="0">
                <a:latin typeface="Times New Roman" panose="02020603050405020304" pitchFamily="18" charset="0"/>
                <a:ea typeface="Arial" panose="020B0604020202020204" pitchFamily="34" charset="0"/>
                <a:cs typeface="Times New Roman" panose="02020603050405020304" pitchFamily="18" charset="0"/>
              </a:rPr>
              <a:t>Users can search for specific contacts or messages and filter chat conversations based on various criteria.</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Message History: </a:t>
            </a:r>
            <a:r>
              <a:rPr lang="en-US" dirty="0">
                <a:latin typeface="Times New Roman" panose="02020603050405020304" pitchFamily="18" charset="0"/>
                <a:ea typeface="Arial" panose="020B0604020202020204" pitchFamily="34" charset="0"/>
                <a:cs typeface="Times New Roman" panose="02020603050405020304" pitchFamily="18" charset="0"/>
              </a:rPr>
              <a:t>The chat application stores message history, allowing users to view past conversations and scroll through messages.</a:t>
            </a:r>
          </a:p>
        </p:txBody>
      </p:sp>
    </p:spTree>
    <p:extLst>
      <p:ext uri="{BB962C8B-B14F-4D97-AF65-F5344CB8AC3E}">
        <p14:creationId xmlns:p14="http://schemas.microsoft.com/office/powerpoint/2010/main" val="984102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Conclusion</a:t>
            </a:r>
          </a:p>
        </p:txBody>
      </p:sp>
      <p:sp>
        <p:nvSpPr>
          <p:cNvPr id="7" name="TextBox 6">
            <a:extLst>
              <a:ext uri="{FF2B5EF4-FFF2-40B4-BE49-F238E27FC236}">
                <a16:creationId xmlns:a16="http://schemas.microsoft.com/office/drawing/2014/main" id="{B4E07FE1-E878-E386-9DF4-34E931415690}"/>
              </a:ext>
            </a:extLst>
          </p:cNvPr>
          <p:cNvSpPr txBox="1"/>
          <p:nvPr/>
        </p:nvSpPr>
        <p:spPr>
          <a:xfrm>
            <a:off x="490226" y="1143340"/>
            <a:ext cx="10828013" cy="5163593"/>
          </a:xfrm>
          <a:prstGeom prst="rect">
            <a:avLst/>
          </a:prstGeom>
          <a:noFill/>
        </p:spPr>
        <p:txBody>
          <a:bodyPr wrap="square">
            <a:spAutoFit/>
          </a:bodyPr>
          <a:lstStyle/>
          <a:p>
            <a:pPr algn="just">
              <a:lnSpc>
                <a:spcPct val="115000"/>
              </a:lnSpc>
            </a:pPr>
            <a:r>
              <a:rPr lang="en-US"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Technology Stack:</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Front-End: </a:t>
            </a:r>
            <a:r>
              <a:rPr lang="en-US" dirty="0">
                <a:latin typeface="Times New Roman" panose="02020603050405020304" pitchFamily="18" charset="0"/>
                <a:ea typeface="Arial" panose="020B0604020202020204" pitchFamily="34" charset="0"/>
                <a:cs typeface="Times New Roman" panose="02020603050405020304" pitchFamily="18" charset="0"/>
              </a:rPr>
              <a:t>The chat application's front-end is developed using React.js, utilizing Chakra UI for intuitive and visually appealing user interface components.</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Back-End: </a:t>
            </a:r>
            <a:r>
              <a:rPr lang="en-US" dirty="0">
                <a:latin typeface="Times New Roman" panose="02020603050405020304" pitchFamily="18" charset="0"/>
                <a:ea typeface="Arial" panose="020B0604020202020204" pitchFamily="34" charset="0"/>
                <a:cs typeface="Times New Roman" panose="02020603050405020304" pitchFamily="18" charset="0"/>
              </a:rPr>
              <a:t>The back-end is built with Spring Boot, a Java-based framework, and node.js a java Script framework providing robust and scalable server-side functionality.</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Database: </a:t>
            </a:r>
            <a:r>
              <a:rPr lang="en-US" dirty="0">
                <a:latin typeface="Times New Roman" panose="02020603050405020304" pitchFamily="18" charset="0"/>
                <a:ea typeface="Arial" panose="020B0604020202020204" pitchFamily="34" charset="0"/>
                <a:cs typeface="Times New Roman" panose="02020603050405020304" pitchFamily="18" charset="0"/>
              </a:rPr>
              <a:t>The application uses a relational database management system </a:t>
            </a:r>
            <a:r>
              <a:rPr lang="en-US" dirty="0" err="1">
                <a:latin typeface="Times New Roman" panose="02020603050405020304" pitchFamily="18" charset="0"/>
                <a:ea typeface="Arial" panose="020B0604020202020204" pitchFamily="34" charset="0"/>
                <a:cs typeface="Times New Roman" panose="02020603050405020304" pitchFamily="18" charset="0"/>
              </a:rPr>
              <a:t>Mangodb</a:t>
            </a:r>
            <a:r>
              <a:rPr lang="en-US" dirty="0">
                <a:latin typeface="Times New Roman" panose="02020603050405020304" pitchFamily="18" charset="0"/>
                <a:ea typeface="Arial" panose="020B0604020202020204" pitchFamily="34" charset="0"/>
                <a:cs typeface="Times New Roman" panose="02020603050405020304" pitchFamily="18" charset="0"/>
              </a:rPr>
              <a:t> for storing user data, messages, and chat history.</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API Testing:</a:t>
            </a:r>
            <a:r>
              <a:rPr lang="en-US" dirty="0">
                <a:latin typeface="Times New Roman" panose="02020603050405020304" pitchFamily="18" charset="0"/>
                <a:ea typeface="Arial" panose="020B0604020202020204" pitchFamily="34" charset="0"/>
                <a:cs typeface="Times New Roman" panose="02020603050405020304" pitchFamily="18" charset="0"/>
              </a:rPr>
              <a:t> Postman is employed to test and validate the APIs, ensuring seamless communication between the front-end and back-end.</a:t>
            </a:r>
          </a:p>
          <a:p>
            <a:pPr algn="just">
              <a:lnSpc>
                <a:spcPct val="115000"/>
              </a:lnSpc>
            </a:pPr>
            <a:r>
              <a:rPr lang="en-US"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Development Challenges:</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Real-Time Communication: </a:t>
            </a:r>
            <a:r>
              <a:rPr lang="en-US" dirty="0">
                <a:latin typeface="Times New Roman" panose="02020603050405020304" pitchFamily="18" charset="0"/>
                <a:ea typeface="Arial" panose="020B0604020202020204" pitchFamily="34" charset="0"/>
                <a:cs typeface="Times New Roman" panose="02020603050405020304" pitchFamily="18" charset="0"/>
              </a:rPr>
              <a:t>Implementing real-time messaging required overcoming challenges related to handling concurrent connections and ensuring message delivery.</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Scalability: </a:t>
            </a:r>
            <a:r>
              <a:rPr lang="en-US" dirty="0">
                <a:latin typeface="Times New Roman" panose="02020603050405020304" pitchFamily="18" charset="0"/>
                <a:ea typeface="Arial" panose="020B0604020202020204" pitchFamily="34" charset="0"/>
                <a:cs typeface="Times New Roman" panose="02020603050405020304" pitchFamily="18" charset="0"/>
              </a:rPr>
              <a:t>Designing the application to handle a growing number of users and high message traffic posed challenges in terms of performance and scalability.</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Security</a:t>
            </a:r>
            <a:r>
              <a:rPr lang="en-US" dirty="0">
                <a:latin typeface="Times New Roman" panose="02020603050405020304" pitchFamily="18" charset="0"/>
                <a:ea typeface="Arial" panose="020B0604020202020204" pitchFamily="34" charset="0"/>
                <a:cs typeface="Times New Roman" panose="02020603050405020304" pitchFamily="18" charset="0"/>
              </a:rPr>
              <a:t>: Ensuring secure user authentication and protecting user data from unauthorized access required careful implementation of security measures.</a:t>
            </a:r>
          </a:p>
        </p:txBody>
      </p:sp>
    </p:spTree>
    <p:extLst>
      <p:ext uri="{BB962C8B-B14F-4D97-AF65-F5344CB8AC3E}">
        <p14:creationId xmlns:p14="http://schemas.microsoft.com/office/powerpoint/2010/main" val="3135343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Conclusion</a:t>
            </a:r>
          </a:p>
        </p:txBody>
      </p:sp>
      <p:sp>
        <p:nvSpPr>
          <p:cNvPr id="7" name="TextBox 6">
            <a:extLst>
              <a:ext uri="{FF2B5EF4-FFF2-40B4-BE49-F238E27FC236}">
                <a16:creationId xmlns:a16="http://schemas.microsoft.com/office/drawing/2014/main" id="{B4E07FE1-E878-E386-9DF4-34E931415690}"/>
              </a:ext>
            </a:extLst>
          </p:cNvPr>
          <p:cNvSpPr txBox="1"/>
          <p:nvPr/>
        </p:nvSpPr>
        <p:spPr>
          <a:xfrm>
            <a:off x="363616" y="1194105"/>
            <a:ext cx="10828013" cy="2615203"/>
          </a:xfrm>
          <a:prstGeom prst="rect">
            <a:avLst/>
          </a:prstGeom>
          <a:noFill/>
        </p:spPr>
        <p:txBody>
          <a:bodyPr wrap="square">
            <a:spAutoFit/>
          </a:bodyPr>
          <a:lstStyle/>
          <a:p>
            <a:pPr algn="just">
              <a:lnSpc>
                <a:spcPct val="115000"/>
              </a:lnSpc>
            </a:pPr>
            <a:r>
              <a:rPr lang="en-US"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Overcoming Challenges:</a:t>
            </a:r>
          </a:p>
          <a:p>
            <a:pPr algn="just">
              <a:lnSpc>
                <a:spcPct val="115000"/>
              </a:lnSpc>
            </a:pPr>
            <a:endParaRPr lang="en-US" dirty="0">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Thorough planning and architectural design </a:t>
            </a:r>
            <a:r>
              <a:rPr lang="en-US" dirty="0">
                <a:latin typeface="Times New Roman" panose="02020603050405020304" pitchFamily="18" charset="0"/>
                <a:ea typeface="Arial" panose="020B0604020202020204" pitchFamily="34" charset="0"/>
                <a:cs typeface="Times New Roman" panose="02020603050405020304" pitchFamily="18" charset="0"/>
              </a:rPr>
              <a:t>helped address real-time communication challenges and implement scalable solutions.</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Extensive performance testing and optimization techniques</a:t>
            </a:r>
            <a:r>
              <a:rPr lang="en-US" dirty="0">
                <a:latin typeface="Times New Roman" panose="02020603050405020304" pitchFamily="18" charset="0"/>
                <a:ea typeface="Arial" panose="020B0604020202020204" pitchFamily="34" charset="0"/>
                <a:cs typeface="Times New Roman" panose="02020603050405020304" pitchFamily="18" charset="0"/>
              </a:rPr>
              <a:t> were applied to ensure the application could handle increased user load.</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Robust authentication mechanisms, encryption protocols, </a:t>
            </a:r>
            <a:r>
              <a:rPr lang="en-US" dirty="0">
                <a:latin typeface="Times New Roman" panose="02020603050405020304" pitchFamily="18" charset="0"/>
                <a:ea typeface="Arial" panose="020B0604020202020204" pitchFamily="34" charset="0"/>
                <a:cs typeface="Times New Roman" panose="02020603050405020304" pitchFamily="18" charset="0"/>
              </a:rPr>
              <a:t>and best practices were implemented to ensure the security of user data.</a:t>
            </a:r>
          </a:p>
        </p:txBody>
      </p:sp>
    </p:spTree>
    <p:extLst>
      <p:ext uri="{BB962C8B-B14F-4D97-AF65-F5344CB8AC3E}">
        <p14:creationId xmlns:p14="http://schemas.microsoft.com/office/powerpoint/2010/main" val="273864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5639" y="-6639"/>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3" name="TextBox 2">
            <a:extLst>
              <a:ext uri="{FF2B5EF4-FFF2-40B4-BE49-F238E27FC236}">
                <a16:creationId xmlns:a16="http://schemas.microsoft.com/office/drawing/2014/main" id="{C7DDF28F-771F-D180-B602-4C9BA1896597}"/>
              </a:ext>
            </a:extLst>
          </p:cNvPr>
          <p:cNvSpPr txBox="1">
            <a:spLocks noGrp="1" noRot="1" noMove="1" noResize="1" noEditPoints="1" noAdjustHandles="1" noChangeArrowheads="1" noChangeShapeType="1"/>
          </p:cNvSpPr>
          <p:nvPr/>
        </p:nvSpPr>
        <p:spPr>
          <a:xfrm>
            <a:off x="697940" y="1503679"/>
            <a:ext cx="10061497" cy="4819781"/>
          </a:xfrm>
          <a:prstGeom prst="rect">
            <a:avLst/>
          </a:prstGeom>
          <a:noFill/>
        </p:spPr>
        <p:txBody>
          <a:bodyPr wrap="square">
            <a:spAutoFit/>
          </a:bodyPr>
          <a:lstStyle/>
          <a:p>
            <a:pPr algn="ctr">
              <a:lnSpc>
                <a:spcPct val="115000"/>
              </a:lnSpc>
            </a:pPr>
            <a:r>
              <a:rPr lang="en-IN" sz="2400" b="1" dirty="0">
                <a:effectLst/>
                <a:latin typeface="Times New Roman" panose="02020603050405020304" pitchFamily="18" charset="0"/>
                <a:ea typeface="Arial" panose="020B0604020202020204" pitchFamily="34" charset="0"/>
              </a:rPr>
              <a:t>Table of contents</a:t>
            </a:r>
            <a:endParaRPr lang="en-IN" sz="1400" dirty="0">
              <a:effectLst/>
              <a:latin typeface="Arial" panose="020B0604020202020204" pitchFamily="34" charset="0"/>
              <a:ea typeface="Arial" panose="020B0604020202020204" pitchFamily="34" charset="0"/>
            </a:endParaRPr>
          </a:p>
          <a:p>
            <a:pPr algn="ctr">
              <a:lnSpc>
                <a:spcPct val="115000"/>
              </a:lnSpc>
            </a:pPr>
            <a:r>
              <a:rPr lang="en-IN" sz="2400" b="1" dirty="0">
                <a:effectLst/>
                <a:latin typeface="Times New Roman" panose="02020603050405020304" pitchFamily="18"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L="342900" lvl="0" indent="-342900">
              <a:buSzPts val="1400"/>
              <a:buFont typeface="+mj-lt"/>
              <a:buAutoNum type="arabicPeriod"/>
            </a:pPr>
            <a:r>
              <a:rPr lang="en-IN" b="1" dirty="0">
                <a:latin typeface="Times New Roman" panose="02020603050405020304" pitchFamily="18" charset="0"/>
              </a:rPr>
              <a:t>Introduction</a:t>
            </a:r>
          </a:p>
          <a:p>
            <a:pPr marL="342900" indent="-342900">
              <a:buSzPts val="1400"/>
              <a:buFont typeface="+mj-lt"/>
              <a:buAutoNum type="arabicPeriod"/>
            </a:pPr>
            <a:r>
              <a:rPr lang="en-IN" b="1" dirty="0">
                <a:latin typeface="Times New Roman" panose="02020603050405020304" pitchFamily="18" charset="0"/>
                <a:ea typeface="Arial" panose="020B0604020202020204" pitchFamily="34" charset="0"/>
              </a:rPr>
              <a:t>UML Diagram</a:t>
            </a:r>
            <a:endParaRPr lang="en-IN" sz="1400" dirty="0">
              <a:latin typeface="Arial" panose="020B0604020202020204" pitchFamily="34" charset="0"/>
              <a:ea typeface="Arial" panose="020B0604020202020204" pitchFamily="34" charset="0"/>
            </a:endParaRPr>
          </a:p>
          <a:p>
            <a:pPr marL="342900" lvl="0" indent="-342900">
              <a:buSzPts val="1400"/>
              <a:buFont typeface="+mj-lt"/>
              <a:buAutoNum type="arabicPeriod"/>
            </a:pPr>
            <a:r>
              <a:rPr lang="en-IN" b="1" dirty="0">
                <a:latin typeface="Times New Roman" panose="02020603050405020304" pitchFamily="18" charset="0"/>
              </a:rPr>
              <a:t>Project Overview</a:t>
            </a:r>
          </a:p>
          <a:p>
            <a:pPr marL="342900" lvl="0" indent="-342900">
              <a:buSzPts val="1400"/>
              <a:buFont typeface="+mj-lt"/>
              <a:buAutoNum type="arabicPeriod"/>
            </a:pPr>
            <a:r>
              <a:rPr lang="en-IN" b="1" dirty="0">
                <a:latin typeface="Times New Roman" panose="02020603050405020304" pitchFamily="18" charset="0"/>
              </a:rPr>
              <a:t>Architecture Design </a:t>
            </a:r>
          </a:p>
          <a:p>
            <a:pPr marL="342900" lvl="0" indent="-342900">
              <a:buSzPts val="1400"/>
              <a:buFont typeface="+mj-lt"/>
              <a:buAutoNum type="arabicPeriod"/>
            </a:pPr>
            <a:r>
              <a:rPr lang="en-IN" b="1" dirty="0">
                <a:latin typeface="Times New Roman" panose="02020603050405020304" pitchFamily="18" charset="0"/>
              </a:rPr>
              <a:t>User Interface Design </a:t>
            </a:r>
          </a:p>
          <a:p>
            <a:pPr marL="342900" indent="-342900">
              <a:buSzPts val="1400"/>
              <a:buFont typeface="+mj-lt"/>
              <a:buAutoNum type="arabicPeriod"/>
            </a:pPr>
            <a:r>
              <a:rPr lang="en-IN" b="1" dirty="0">
                <a:latin typeface="Times New Roman" panose="02020603050405020304" pitchFamily="18" charset="0"/>
                <a:ea typeface="Arial" panose="020B0604020202020204" pitchFamily="34" charset="0"/>
              </a:rPr>
              <a:t>Use Effect </a:t>
            </a:r>
          </a:p>
          <a:p>
            <a:pPr marL="342900" lvl="0" indent="-342900">
              <a:buSzPts val="1400"/>
              <a:buFont typeface="+mj-lt"/>
              <a:buAutoNum type="arabicPeriod"/>
            </a:pPr>
            <a:r>
              <a:rPr lang="en-IN" b="1" dirty="0">
                <a:latin typeface="Times New Roman" panose="02020603050405020304" pitchFamily="18" charset="0"/>
              </a:rPr>
              <a:t>Back-end Development </a:t>
            </a:r>
          </a:p>
          <a:p>
            <a:pPr marL="342900" lvl="0" indent="-342900">
              <a:buSzPts val="1400"/>
              <a:buFont typeface="+mj-lt"/>
              <a:buAutoNum type="arabicPeriod"/>
            </a:pPr>
            <a:r>
              <a:rPr lang="en-IN" b="1" dirty="0">
                <a:latin typeface="Times New Roman" panose="02020603050405020304" pitchFamily="18" charset="0"/>
              </a:rPr>
              <a:t>Front-end Development</a:t>
            </a:r>
          </a:p>
          <a:p>
            <a:pPr marL="342900" lvl="0" indent="-342900">
              <a:buSzPts val="1400"/>
              <a:buFont typeface="+mj-lt"/>
              <a:buAutoNum type="arabicPeriod"/>
            </a:pPr>
            <a:r>
              <a:rPr lang="en-IN" b="1" dirty="0">
                <a:latin typeface="Times New Roman" panose="02020603050405020304" pitchFamily="18" charset="0"/>
              </a:rPr>
              <a:t>Testing</a:t>
            </a:r>
          </a:p>
          <a:p>
            <a:pPr marL="342900" lvl="0" indent="-342900">
              <a:buSzPts val="1400"/>
              <a:buFont typeface="+mj-lt"/>
              <a:buAutoNum type="arabicPeriod"/>
            </a:pPr>
            <a:r>
              <a:rPr lang="en-IN" b="1" dirty="0">
                <a:latin typeface="Times New Roman" panose="02020603050405020304" pitchFamily="18" charset="0"/>
              </a:rPr>
              <a:t>Conclusion</a:t>
            </a:r>
          </a:p>
          <a:p>
            <a:pPr marL="342900" lvl="0" indent="-342900">
              <a:buSzPts val="1400"/>
              <a:buFont typeface="+mj-lt"/>
              <a:buAutoNum type="arabicPeriod"/>
            </a:pPr>
            <a:r>
              <a:rPr lang="en-IN" b="1" dirty="0">
                <a:latin typeface="Times New Roman" panose="02020603050405020304" pitchFamily="18" charset="0"/>
              </a:rPr>
              <a:t>Future Work</a:t>
            </a:r>
          </a:p>
          <a:p>
            <a:pPr marL="342900" lvl="0" indent="-342900">
              <a:buSzPts val="1400"/>
              <a:buFont typeface="+mj-lt"/>
              <a:buAutoNum type="arabicPeriod"/>
            </a:pPr>
            <a:r>
              <a:rPr lang="en-IN" sz="1800" b="1" dirty="0">
                <a:effectLst/>
                <a:latin typeface="Times New Roman" panose="02020603050405020304" pitchFamily="18" charset="0"/>
                <a:ea typeface="Arial" panose="020B0604020202020204" pitchFamily="34" charset="0"/>
              </a:rPr>
              <a:t>References</a:t>
            </a:r>
            <a:endParaRPr lang="en-IN" sz="1400" dirty="0">
              <a:effectLst/>
              <a:latin typeface="Arial" panose="020B0604020202020204" pitchFamily="34" charset="0"/>
              <a:ea typeface="Arial" panose="020B0604020202020204" pitchFamily="34" charset="0"/>
            </a:endParaRPr>
          </a:p>
          <a:p>
            <a:pPr marL="342900" indent="-342900">
              <a:buSzPts val="1400"/>
              <a:buFont typeface="+mj-lt"/>
              <a:buAutoNum type="arabicPeriod"/>
            </a:pPr>
            <a:r>
              <a:rPr lang="en-IN" b="1" dirty="0">
                <a:latin typeface="Times New Roman" panose="02020603050405020304" pitchFamily="18" charset="0"/>
                <a:ea typeface="Arial" panose="020B0604020202020204" pitchFamily="34" charset="0"/>
              </a:rPr>
              <a:t>Appendices and flow of the project and some of the Logics for what I did</a:t>
            </a:r>
          </a:p>
          <a:p>
            <a:pPr marL="342900" indent="-342900">
              <a:buSzPts val="1400"/>
              <a:buFont typeface="+mj-lt"/>
              <a:buAutoNum type="arabicPeriod"/>
            </a:pPr>
            <a:r>
              <a:rPr lang="en-IN" b="1" dirty="0">
                <a:latin typeface="Times New Roman" panose="02020603050405020304" pitchFamily="18" charset="0"/>
              </a:rPr>
              <a:t>Deployment</a:t>
            </a:r>
          </a:p>
        </p:txBody>
      </p:sp>
    </p:spTree>
    <p:extLst>
      <p:ext uri="{BB962C8B-B14F-4D97-AF65-F5344CB8AC3E}">
        <p14:creationId xmlns:p14="http://schemas.microsoft.com/office/powerpoint/2010/main" val="2907023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Future Work</a:t>
            </a:r>
          </a:p>
        </p:txBody>
      </p:sp>
      <p:sp>
        <p:nvSpPr>
          <p:cNvPr id="3" name="TextBox 2">
            <a:extLst>
              <a:ext uri="{FF2B5EF4-FFF2-40B4-BE49-F238E27FC236}">
                <a16:creationId xmlns:a16="http://schemas.microsoft.com/office/drawing/2014/main" id="{0619899A-31DA-FCDF-48CA-B2A307298A93}"/>
              </a:ext>
            </a:extLst>
          </p:cNvPr>
          <p:cNvSpPr txBox="1"/>
          <p:nvPr/>
        </p:nvSpPr>
        <p:spPr>
          <a:xfrm>
            <a:off x="490219" y="1349647"/>
            <a:ext cx="10828019" cy="4884863"/>
          </a:xfrm>
          <a:prstGeom prst="rect">
            <a:avLst/>
          </a:prstGeom>
          <a:noFill/>
        </p:spPr>
        <p:txBody>
          <a:bodyPr wrap="square">
            <a:spAutoFit/>
          </a:bodyPr>
          <a:lstStyle/>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Future Development</a:t>
            </a:r>
          </a:p>
          <a:p>
            <a:pPr algn="just">
              <a:lnSpc>
                <a:spcPct val="115000"/>
              </a:lnSpc>
            </a:pPr>
            <a:r>
              <a:rPr lang="en-US" dirty="0">
                <a:effectLst/>
                <a:latin typeface="Times New Roman" panose="02020603050405020304" pitchFamily="18" charset="0"/>
                <a:ea typeface="Arial" panose="020B0604020202020204" pitchFamily="34" charset="0"/>
                <a:cs typeface="Times New Roman" panose="02020603050405020304" pitchFamily="18" charset="0"/>
              </a:rPr>
              <a:t>There are few areas of development required in my Chatty application:</a:t>
            </a:r>
          </a:p>
          <a:p>
            <a:pPr marL="285750" indent="-285750" algn="just">
              <a:lnSpc>
                <a:spcPct val="115000"/>
              </a:lnSpc>
              <a:buFont typeface="Wingdings" panose="05000000000000000000" pitchFamily="2" charset="2"/>
              <a:buChar char="q"/>
            </a:pPr>
            <a:r>
              <a:rPr lang="en-US" b="1" i="1" dirty="0">
                <a:latin typeface="Times New Roman" panose="02020603050405020304" pitchFamily="18" charset="0"/>
                <a:ea typeface="Arial" panose="020B0604020202020204" pitchFamily="34" charset="0"/>
                <a:cs typeface="Times New Roman" panose="02020603050405020304" pitchFamily="18" charset="0"/>
              </a:rPr>
              <a:t> Time Stamp: </a:t>
            </a:r>
            <a:r>
              <a:rPr lang="en-US" dirty="0">
                <a:latin typeface="Times New Roman" panose="02020603050405020304" pitchFamily="18" charset="0"/>
                <a:ea typeface="Arial" panose="020B0604020202020204" pitchFamily="34" charset="0"/>
                <a:cs typeface="Times New Roman" panose="02020603050405020304" pitchFamily="18" charset="0"/>
              </a:rPr>
              <a:t>Right now the user can send messages and receive but they cant know at what time they sent so in time I am sure I will be able to improve this </a:t>
            </a:r>
          </a:p>
          <a:p>
            <a:pPr marL="285750" indent="-285750" algn="just">
              <a:lnSpc>
                <a:spcPct val="115000"/>
              </a:lnSpc>
              <a:buFont typeface="Wingdings" panose="05000000000000000000" pitchFamily="2" charset="2"/>
              <a:buChar char="q"/>
            </a:pPr>
            <a:r>
              <a:rPr lang="en-US" dirty="0">
                <a:latin typeface="Times New Roman" panose="02020603050405020304" pitchFamily="18" charset="0"/>
                <a:ea typeface="Arial" panose="020B0604020202020204" pitchFamily="34" charset="0"/>
                <a:cs typeface="Times New Roman" panose="02020603050405020304" pitchFamily="18" charset="0"/>
              </a:rPr>
              <a:t> </a:t>
            </a:r>
            <a:r>
              <a:rPr lang="en-US" b="1" i="1" dirty="0">
                <a:latin typeface="Times New Roman" panose="02020603050405020304" pitchFamily="18" charset="0"/>
                <a:ea typeface="Arial" panose="020B0604020202020204" pitchFamily="34" charset="0"/>
                <a:cs typeface="Times New Roman" panose="02020603050405020304" pitchFamily="18" charset="0"/>
              </a:rPr>
              <a:t>Sending Pictures and videos: </a:t>
            </a:r>
            <a:r>
              <a:rPr lang="en-US" dirty="0">
                <a:latin typeface="Times New Roman" panose="02020603050405020304" pitchFamily="18" charset="0"/>
                <a:ea typeface="Arial" panose="020B0604020202020204" pitchFamily="34" charset="0"/>
                <a:cs typeface="Times New Roman" panose="02020603050405020304" pitchFamily="18" charset="0"/>
              </a:rPr>
              <a:t>Right now User can do live chat but he cant send pictures and videos which can be improved in time</a:t>
            </a:r>
          </a:p>
          <a:p>
            <a:pPr marL="285750" indent="-285750" algn="just">
              <a:lnSpc>
                <a:spcPct val="115000"/>
              </a:lnSpc>
              <a:buFont typeface="Wingdings" panose="05000000000000000000" pitchFamily="2" charset="2"/>
              <a:buChar char="q"/>
            </a:pPr>
            <a:r>
              <a:rPr lang="en-US" dirty="0">
                <a:latin typeface="Times New Roman" panose="02020603050405020304" pitchFamily="18" charset="0"/>
                <a:ea typeface="Arial" panose="020B0604020202020204" pitchFamily="34" charset="0"/>
                <a:cs typeface="Times New Roman" panose="02020603050405020304" pitchFamily="18" charset="0"/>
              </a:rPr>
              <a:t> </a:t>
            </a:r>
            <a:r>
              <a:rPr lang="en-US" b="1" i="1" dirty="0">
                <a:latin typeface="Times New Roman" panose="02020603050405020304" pitchFamily="18" charset="0"/>
                <a:ea typeface="Arial" panose="020B0604020202020204" pitchFamily="34" charset="0"/>
                <a:cs typeface="Times New Roman" panose="02020603050405020304" pitchFamily="18" charset="0"/>
              </a:rPr>
              <a:t>Update profile pic: </a:t>
            </a:r>
            <a:r>
              <a:rPr lang="en-US" dirty="0">
                <a:latin typeface="Times New Roman" panose="02020603050405020304" pitchFamily="18" charset="0"/>
                <a:ea typeface="Arial" panose="020B0604020202020204" pitchFamily="34" charset="0"/>
                <a:cs typeface="Times New Roman" panose="02020603050405020304" pitchFamily="18" charset="0"/>
              </a:rPr>
              <a:t>Right now User can only keep his profile pic and his profile once at the time of Signup but in time I will improve this part to make it better.</a:t>
            </a:r>
          </a:p>
          <a:p>
            <a:pPr marL="285750" indent="-285750" algn="just">
              <a:lnSpc>
                <a:spcPct val="115000"/>
              </a:lnSpc>
              <a:buFont typeface="Wingdings" panose="05000000000000000000" pitchFamily="2" charset="2"/>
              <a:buChar char="q"/>
            </a:pPr>
            <a:r>
              <a:rPr lang="en-US" dirty="0">
                <a:latin typeface="Times New Roman" panose="02020603050405020304" pitchFamily="18" charset="0"/>
                <a:ea typeface="Arial" panose="020B0604020202020204" pitchFamily="34" charset="0"/>
                <a:cs typeface="Times New Roman" panose="02020603050405020304" pitchFamily="18" charset="0"/>
              </a:rPr>
              <a:t> </a:t>
            </a:r>
            <a:r>
              <a:rPr lang="en-US" b="1" i="1" dirty="0">
                <a:latin typeface="Times New Roman" panose="02020603050405020304" pitchFamily="18" charset="0"/>
                <a:ea typeface="Arial" panose="020B0604020202020204" pitchFamily="34" charset="0"/>
                <a:cs typeface="Times New Roman" panose="02020603050405020304" pitchFamily="18" charset="0"/>
              </a:rPr>
              <a:t>Block User: </a:t>
            </a:r>
            <a:r>
              <a:rPr lang="en-US" dirty="0">
                <a:latin typeface="Times New Roman" panose="02020603050405020304" pitchFamily="18" charset="0"/>
                <a:ea typeface="Arial" panose="020B0604020202020204" pitchFamily="34" charset="0"/>
                <a:cs typeface="Times New Roman" panose="02020603050405020304" pitchFamily="18" charset="0"/>
              </a:rPr>
              <a:t>Right now user can report abusive language or inappropriate words or hate symbols through mail with the mail icon then after reviewing the chat chatty app creator (i.e.., Me) can take the action but in time I will implement a block user functionality so a person can block a user if he doesn’t wish to chat with him.</a:t>
            </a:r>
          </a:p>
          <a:p>
            <a:pPr algn="just">
              <a:lnSpc>
                <a:spcPct val="115000"/>
              </a:lnSpc>
            </a:pPr>
            <a:endParaRPr lang="en-US"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US" sz="2400" dirty="0">
                <a:effectLst/>
                <a:latin typeface="Times New Roman" panose="02020603050405020304" pitchFamily="18" charset="0"/>
                <a:ea typeface="Arial" panose="020B0604020202020204" pitchFamily="34" charset="0"/>
                <a:cs typeface="Times New Roman" panose="02020603050405020304" pitchFamily="18" charset="0"/>
              </a:rPr>
              <a:t>Th</a:t>
            </a:r>
            <a:r>
              <a:rPr lang="en-US" sz="2400" dirty="0">
                <a:latin typeface="Times New Roman" panose="02020603050405020304" pitchFamily="18" charset="0"/>
                <a:ea typeface="Arial" panose="020B0604020202020204" pitchFamily="34" charset="0"/>
                <a:cs typeface="Times New Roman" panose="02020603050405020304" pitchFamily="18" charset="0"/>
              </a:rPr>
              <a:t>ese are the future requirements that I intend to make.</a:t>
            </a: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343796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References</a:t>
            </a:r>
          </a:p>
        </p:txBody>
      </p:sp>
      <p:sp>
        <p:nvSpPr>
          <p:cNvPr id="10" name="TextBox 9">
            <a:extLst>
              <a:ext uri="{FF2B5EF4-FFF2-40B4-BE49-F238E27FC236}">
                <a16:creationId xmlns:a16="http://schemas.microsoft.com/office/drawing/2014/main" id="{61206C2F-BDF5-071B-EC7C-A93066E34658}"/>
              </a:ext>
            </a:extLst>
          </p:cNvPr>
          <p:cNvSpPr txBox="1"/>
          <p:nvPr/>
        </p:nvSpPr>
        <p:spPr>
          <a:xfrm>
            <a:off x="490224" y="1187597"/>
            <a:ext cx="10828015" cy="5243423"/>
          </a:xfrm>
          <a:prstGeom prst="rect">
            <a:avLst/>
          </a:prstGeom>
          <a:noFill/>
        </p:spPr>
        <p:txBody>
          <a:bodyPr wrap="square">
            <a:spAutoFit/>
          </a:bodyPr>
          <a:lstStyle/>
          <a:p>
            <a:pPr algn="l"/>
            <a:r>
              <a:rPr lang="en-IN" i="0" dirty="0">
                <a:effectLst/>
                <a:latin typeface="Times New Roman" panose="02020603050405020304" pitchFamily="18" charset="0"/>
                <a:cs typeface="Times New Roman" panose="02020603050405020304" pitchFamily="18" charset="0"/>
              </a:rPr>
              <a:t>Programming Languages and Frameworks:</a:t>
            </a:r>
          </a:p>
          <a:p>
            <a:pPr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Java: Official Java Documentation </a:t>
            </a:r>
            <a:r>
              <a:rPr lang="en-IN" i="0" dirty="0">
                <a:solidFill>
                  <a:srgbClr val="D1D5DB"/>
                </a:solidFill>
                <a:effectLst/>
                <a:latin typeface="Times New Roman" panose="02020603050405020304" pitchFamily="18" charset="0"/>
                <a:cs typeface="Times New Roman" panose="02020603050405020304" pitchFamily="18" charset="0"/>
              </a:rPr>
              <a:t>(</a:t>
            </a:r>
            <a:r>
              <a:rPr lang="en-IN" i="0" u="sng" dirty="0">
                <a:solidFill>
                  <a:srgbClr val="D1D5DB"/>
                </a:solidFill>
                <a:effectLst/>
                <a:latin typeface="Times New Roman" panose="02020603050405020304" pitchFamily="18" charset="0"/>
                <a:cs typeface="Times New Roman" panose="02020603050405020304" pitchFamily="18" charset="0"/>
                <a:hlinkClick r:id="rId4"/>
              </a:rPr>
              <a:t>https://docs.oracle.com/javase/</a:t>
            </a:r>
            <a:r>
              <a:rPr lang="en-IN" i="0" dirty="0">
                <a:solidFill>
                  <a:srgbClr val="D1D5DB"/>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JavaScript: MDN Web Docs </a:t>
            </a:r>
            <a:r>
              <a:rPr lang="en-IN" i="0" dirty="0">
                <a:solidFill>
                  <a:srgbClr val="D1D5DB"/>
                </a:solidFill>
                <a:effectLst/>
                <a:latin typeface="Times New Roman" panose="02020603050405020304" pitchFamily="18" charset="0"/>
                <a:cs typeface="Times New Roman" panose="02020603050405020304" pitchFamily="18" charset="0"/>
              </a:rPr>
              <a:t>(</a:t>
            </a:r>
            <a:r>
              <a:rPr lang="en-IN" i="0" u="sng" dirty="0">
                <a:solidFill>
                  <a:srgbClr val="D1D5DB"/>
                </a:solidFill>
                <a:effectLst/>
                <a:latin typeface="Times New Roman" panose="02020603050405020304" pitchFamily="18" charset="0"/>
                <a:cs typeface="Times New Roman" panose="02020603050405020304" pitchFamily="18" charset="0"/>
                <a:hlinkClick r:id="rId5"/>
              </a:rPr>
              <a:t>https://developer.mozilla.org/en-US/docs/Web/JavaScript</a:t>
            </a:r>
            <a:r>
              <a:rPr lang="en-IN" i="0" dirty="0">
                <a:solidFill>
                  <a:srgbClr val="D1D5DB"/>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front-End Libraries and Tools:</a:t>
            </a:r>
          </a:p>
          <a:p>
            <a:pPr marL="742950" lvl="1" indent="-285750"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React.js: React Documentation </a:t>
            </a:r>
            <a:r>
              <a:rPr lang="en-IN" i="0" dirty="0">
                <a:solidFill>
                  <a:srgbClr val="D1D5DB"/>
                </a:solidFill>
                <a:effectLst/>
                <a:latin typeface="Times New Roman" panose="02020603050405020304" pitchFamily="18" charset="0"/>
                <a:cs typeface="Times New Roman" panose="02020603050405020304" pitchFamily="18" charset="0"/>
              </a:rPr>
              <a:t>(</a:t>
            </a:r>
            <a:r>
              <a:rPr lang="en-IN" i="0" u="sng" dirty="0">
                <a:solidFill>
                  <a:srgbClr val="D1D5DB"/>
                </a:solidFill>
                <a:effectLst/>
                <a:latin typeface="Times New Roman" panose="02020603050405020304" pitchFamily="18" charset="0"/>
                <a:cs typeface="Times New Roman" panose="02020603050405020304" pitchFamily="18" charset="0"/>
                <a:hlinkClick r:id="rId6"/>
              </a:rPr>
              <a:t>https://reactjs.org/docs/</a:t>
            </a:r>
            <a:r>
              <a:rPr lang="en-IN" i="0" dirty="0">
                <a:solidFill>
                  <a:srgbClr val="D1D5DB"/>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Chakra UI: Chakra UI Documentation </a:t>
            </a:r>
            <a:r>
              <a:rPr lang="en-IN" i="0" dirty="0">
                <a:solidFill>
                  <a:srgbClr val="D1D5DB"/>
                </a:solidFill>
                <a:effectLst/>
                <a:latin typeface="Times New Roman" panose="02020603050405020304" pitchFamily="18" charset="0"/>
                <a:cs typeface="Times New Roman" panose="02020603050405020304" pitchFamily="18" charset="0"/>
              </a:rPr>
              <a:t>(</a:t>
            </a:r>
            <a:r>
              <a:rPr lang="en-IN" i="0" u="sng" dirty="0">
                <a:solidFill>
                  <a:srgbClr val="D1D5DB"/>
                </a:solidFill>
                <a:effectLst/>
                <a:latin typeface="Times New Roman" panose="02020603050405020304" pitchFamily="18" charset="0"/>
                <a:cs typeface="Times New Roman" panose="02020603050405020304" pitchFamily="18" charset="0"/>
                <a:hlinkClick r:id="rId7"/>
              </a:rPr>
              <a:t>https://chakra-ui.com/docs/getting-started</a:t>
            </a:r>
            <a:r>
              <a:rPr lang="en-IN" i="0" dirty="0">
                <a:solidFill>
                  <a:srgbClr val="D1D5DB"/>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Back-End Framework and Tools:</a:t>
            </a:r>
          </a:p>
          <a:p>
            <a:pPr marL="742950" lvl="1" indent="-285750"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Spring Boot: Spring Boot Documentation </a:t>
            </a:r>
            <a:r>
              <a:rPr lang="en-IN" i="0" dirty="0">
                <a:solidFill>
                  <a:srgbClr val="D1D5DB"/>
                </a:solidFill>
                <a:effectLst/>
                <a:latin typeface="Times New Roman" panose="02020603050405020304" pitchFamily="18" charset="0"/>
                <a:cs typeface="Times New Roman" panose="02020603050405020304" pitchFamily="18" charset="0"/>
              </a:rPr>
              <a:t>(</a:t>
            </a:r>
            <a:r>
              <a:rPr lang="en-IN" i="0" u="sng" dirty="0">
                <a:solidFill>
                  <a:srgbClr val="D1D5DB"/>
                </a:solidFill>
                <a:effectLst/>
                <a:latin typeface="Times New Roman" panose="02020603050405020304" pitchFamily="18" charset="0"/>
                <a:cs typeface="Times New Roman" panose="02020603050405020304" pitchFamily="18" charset="0"/>
                <a:hlinkClick r:id="rId8"/>
              </a:rPr>
              <a:t>https://spring.io/projects/spring-boot</a:t>
            </a:r>
            <a:r>
              <a:rPr lang="en-IN" i="0" dirty="0">
                <a:solidFill>
                  <a:srgbClr val="D1D5DB"/>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Spring Framework: Spring Framework Documentation </a:t>
            </a:r>
            <a:r>
              <a:rPr lang="en-IN" i="0" dirty="0">
                <a:solidFill>
                  <a:srgbClr val="D1D5DB"/>
                </a:solidFill>
                <a:effectLst/>
                <a:latin typeface="Times New Roman" panose="02020603050405020304" pitchFamily="18" charset="0"/>
                <a:cs typeface="Times New Roman" panose="02020603050405020304" pitchFamily="18" charset="0"/>
              </a:rPr>
              <a:t>(</a:t>
            </a:r>
            <a:r>
              <a:rPr lang="en-IN" i="0" u="sng" dirty="0">
                <a:solidFill>
                  <a:srgbClr val="D1D5DB"/>
                </a:solidFill>
                <a:effectLst/>
                <a:latin typeface="Times New Roman" panose="02020603050405020304" pitchFamily="18" charset="0"/>
                <a:cs typeface="Times New Roman" panose="02020603050405020304" pitchFamily="18" charset="0"/>
                <a:hlinkClick r:id="rId9"/>
              </a:rPr>
              <a:t>https://spring.io/projects/spring-framework</a:t>
            </a:r>
            <a:r>
              <a:rPr lang="en-IN" i="0" dirty="0">
                <a:solidFill>
                  <a:srgbClr val="D1D5DB"/>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Spring Data JPA: Spring Data JPA Documentation </a:t>
            </a:r>
            <a:r>
              <a:rPr lang="en-IN" i="0" dirty="0">
                <a:solidFill>
                  <a:srgbClr val="D1D5DB"/>
                </a:solidFill>
                <a:effectLst/>
                <a:latin typeface="Times New Roman" panose="02020603050405020304" pitchFamily="18" charset="0"/>
                <a:cs typeface="Times New Roman" panose="02020603050405020304" pitchFamily="18" charset="0"/>
              </a:rPr>
              <a:t>(</a:t>
            </a:r>
            <a:r>
              <a:rPr lang="en-IN" i="0" u="sng" dirty="0">
                <a:solidFill>
                  <a:srgbClr val="D1D5DB"/>
                </a:solidFill>
                <a:effectLst/>
                <a:latin typeface="Times New Roman" panose="02020603050405020304" pitchFamily="18" charset="0"/>
                <a:cs typeface="Times New Roman" panose="02020603050405020304" pitchFamily="18" charset="0"/>
                <a:hlinkClick r:id="rId10"/>
              </a:rPr>
              <a:t>https://spring.io/projects/spring-data-jpa</a:t>
            </a:r>
            <a:r>
              <a:rPr lang="en-IN" i="0" dirty="0">
                <a:solidFill>
                  <a:srgbClr val="D1D5DB"/>
                </a:solidFill>
                <a:effectLst/>
                <a:latin typeface="Times New Roman" panose="02020603050405020304" pitchFamily="18" charset="0"/>
                <a:cs typeface="Times New Roman" panose="02020603050405020304" pitchFamily="18" charset="0"/>
              </a:rPr>
              <a:t>)</a:t>
            </a:r>
          </a:p>
          <a:p>
            <a:pPr algn="l"/>
            <a:r>
              <a:rPr lang="en-IN" i="0" dirty="0">
                <a:effectLst/>
                <a:latin typeface="Times New Roman" panose="02020603050405020304" pitchFamily="18" charset="0"/>
                <a:cs typeface="Times New Roman" panose="02020603050405020304" pitchFamily="18" charset="0"/>
              </a:rPr>
              <a:t>Database Management System:</a:t>
            </a:r>
          </a:p>
          <a:p>
            <a:pPr algn="l">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MongoDB: MongoDB Documentation </a:t>
            </a:r>
            <a:r>
              <a:rPr lang="en-IN" i="0" dirty="0">
                <a:solidFill>
                  <a:srgbClr val="D1D5DB"/>
                </a:solidFill>
                <a:effectLst/>
                <a:latin typeface="Times New Roman" panose="02020603050405020304" pitchFamily="18" charset="0"/>
                <a:cs typeface="Times New Roman" panose="02020603050405020304" pitchFamily="18" charset="0"/>
              </a:rPr>
              <a:t>(</a:t>
            </a:r>
            <a:r>
              <a:rPr lang="en-IN" i="0" u="sng" dirty="0">
                <a:solidFill>
                  <a:srgbClr val="D1D5DB"/>
                </a:solidFill>
                <a:effectLst/>
                <a:latin typeface="Times New Roman" panose="02020603050405020304" pitchFamily="18" charset="0"/>
                <a:cs typeface="Times New Roman" panose="02020603050405020304" pitchFamily="18" charset="0"/>
                <a:hlinkClick r:id="rId11"/>
              </a:rPr>
              <a:t>https://docs.mongodb.com/</a:t>
            </a:r>
            <a:r>
              <a:rPr lang="en-IN" i="0" dirty="0">
                <a:solidFill>
                  <a:srgbClr val="D1D5DB"/>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Additional Resources and References:</a:t>
            </a:r>
          </a:p>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Online tutorials, blogs, and forums:</a:t>
            </a:r>
          </a:p>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Stack Overflow (https://stackoverflow.com/)</a:t>
            </a:r>
          </a:p>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Medium (https://medium.com/)</a:t>
            </a:r>
          </a:p>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Dev.to (https://dev.to/)</a:t>
            </a:r>
            <a:endParaRPr lang="en-IN"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IN" sz="1400" b="0" i="0" dirty="0">
              <a:solidFill>
                <a:srgbClr val="D1D5DB"/>
              </a:solidFill>
              <a:effectLst/>
              <a:latin typeface="Söhne"/>
            </a:endParaRPr>
          </a:p>
          <a:p>
            <a:pPr algn="just">
              <a:lnSpc>
                <a:spcPct val="115000"/>
              </a:lnSpc>
            </a:pP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69436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7" name="TextBox 6">
            <a:extLst>
              <a:ext uri="{FF2B5EF4-FFF2-40B4-BE49-F238E27FC236}">
                <a16:creationId xmlns:a16="http://schemas.microsoft.com/office/drawing/2014/main" id="{1A521886-A1DC-C1EC-6392-5263384F6C69}"/>
              </a:ext>
            </a:extLst>
          </p:cNvPr>
          <p:cNvSpPr txBox="1"/>
          <p:nvPr/>
        </p:nvSpPr>
        <p:spPr>
          <a:xfrm>
            <a:off x="416285" y="1094799"/>
            <a:ext cx="10828017" cy="5482142"/>
          </a:xfrm>
          <a:prstGeom prst="rect">
            <a:avLst/>
          </a:prstGeom>
          <a:noFill/>
        </p:spPr>
        <p:txBody>
          <a:bodyPr wrap="square">
            <a:spAutoFit/>
          </a:bodyPr>
          <a:lstStyle/>
          <a:p>
            <a:pPr algn="just">
              <a:lnSpc>
                <a:spcPct val="115000"/>
              </a:lnSpc>
            </a:pPr>
            <a:r>
              <a:rPr lang="en-IN" b="1" i="1" u="sng" dirty="0">
                <a:latin typeface="Times New Roman" panose="02020603050405020304" pitchFamily="18" charset="0"/>
                <a:ea typeface="Arial" panose="020B0604020202020204" pitchFamily="34" charset="0"/>
                <a:cs typeface="Times New Roman" panose="02020603050405020304" pitchFamily="18" charset="0"/>
              </a:rPr>
              <a:t>For home page </a:t>
            </a:r>
          </a:p>
          <a:p>
            <a:pPr algn="just">
              <a:lnSpc>
                <a:spcPct val="115000"/>
              </a:lnSpc>
            </a:pPr>
            <a:r>
              <a:rPr lang="en-IN" dirty="0" err="1">
                <a:effectLst/>
                <a:latin typeface="Times New Roman" panose="02020603050405020304" pitchFamily="18" charset="0"/>
                <a:ea typeface="Arial" panose="020B0604020202020204" pitchFamily="34" charset="0"/>
                <a:cs typeface="Times New Roman" panose="02020603050405020304" pitchFamily="18" charset="0"/>
              </a:rPr>
              <a:t>const</a:t>
            </a:r>
            <a:r>
              <a:rPr lang="en-IN" dirty="0">
                <a:effectLst/>
                <a:latin typeface="Times New Roman" panose="02020603050405020304" pitchFamily="18" charset="0"/>
                <a:ea typeface="Arial" panose="020B0604020202020204" pitchFamily="34" charset="0"/>
                <a:cs typeface="Times New Roman" panose="02020603050405020304" pitchFamily="18" charset="0"/>
              </a:rPr>
              <a:t> Homepage = () =&gt; {</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const</a:t>
            </a:r>
            <a:r>
              <a:rPr lang="en-IN" dirty="0">
                <a:effectLst/>
                <a:latin typeface="Times New Roman" panose="02020603050405020304" pitchFamily="18" charset="0"/>
                <a:ea typeface="Arial" panose="020B0604020202020204" pitchFamily="34" charset="0"/>
                <a:cs typeface="Times New Roman" panose="02020603050405020304" pitchFamily="18" charset="0"/>
              </a:rPr>
              <a:t> history =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useHistory</a:t>
            </a:r>
            <a:r>
              <a:rPr lang="en-IN" dirty="0">
                <a:effectLst/>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useEffect</a:t>
            </a:r>
            <a:r>
              <a:rPr lang="en-IN" dirty="0">
                <a:effectLst/>
                <a:latin typeface="Times New Roman" panose="02020603050405020304" pitchFamily="18" charset="0"/>
                <a:ea typeface="Arial" panose="020B0604020202020204" pitchFamily="34" charset="0"/>
                <a:cs typeface="Times New Roman" panose="02020603050405020304" pitchFamily="18" charset="0"/>
              </a:rPr>
              <a:t>(() =&gt; {</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const</a:t>
            </a: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userInfo</a:t>
            </a:r>
            <a:r>
              <a:rPr lang="en-IN" dirty="0">
                <a:effectLst/>
                <a:latin typeface="Times New Roman" panose="02020603050405020304" pitchFamily="18" charset="0"/>
                <a:ea typeface="Arial" panose="020B0604020202020204" pitchFamily="34" charset="0"/>
                <a:cs typeface="Times New Roman" panose="02020603050405020304" pitchFamily="18" charset="0"/>
              </a:rPr>
              <a:t> =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JSON.parse</a:t>
            </a:r>
            <a:r>
              <a:rPr lang="en-IN" dirty="0">
                <a:effectLst/>
                <a:latin typeface="Times New Roman" panose="02020603050405020304" pitchFamily="18" charset="0"/>
                <a:ea typeface="Arial" panose="020B0604020202020204" pitchFamily="34" charset="0"/>
                <a:cs typeface="Times New Roman" panose="02020603050405020304" pitchFamily="18" charset="0"/>
              </a:rPr>
              <a:t>(</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localStorage.getItem</a:t>
            </a:r>
            <a:r>
              <a:rPr lang="en-IN" dirty="0">
                <a:effectLst/>
                <a:latin typeface="Times New Roman" panose="02020603050405020304" pitchFamily="18" charset="0"/>
                <a:ea typeface="Arial" panose="020B0604020202020204" pitchFamily="34" charset="0"/>
                <a:cs typeface="Times New Roman" panose="02020603050405020304" pitchFamily="18" charset="0"/>
              </a:rPr>
              <a:t>("</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userInfo</a:t>
            </a:r>
            <a:r>
              <a:rPr lang="en-IN" dirty="0">
                <a:effectLst/>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if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userInfo</a:t>
            </a:r>
            <a:r>
              <a:rPr lang="en-IN" dirty="0">
                <a:effectLst/>
                <a:latin typeface="Times New Roman" panose="02020603050405020304" pitchFamily="18" charset="0"/>
                <a:ea typeface="Arial" panose="020B0604020202020204" pitchFamily="34" charset="0"/>
                <a:cs typeface="Times New Roman" panose="02020603050405020304" pitchFamily="18" charset="0"/>
              </a:rPr>
              <a:t>) {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history.push</a:t>
            </a:r>
            <a:r>
              <a:rPr lang="en-IN" dirty="0">
                <a:effectLst/>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 [history]);</a:t>
            </a:r>
          </a:p>
          <a:p>
            <a:pPr algn="just">
              <a:lnSpc>
                <a:spcPct val="115000"/>
              </a:lnSpc>
            </a:pPr>
            <a:r>
              <a:rPr lang="en-IN" b="1" i="1" u="sng" dirty="0">
                <a:latin typeface="Times New Roman" panose="02020603050405020304" pitchFamily="18" charset="0"/>
                <a:ea typeface="Arial" panose="020B0604020202020204" pitchFamily="34" charset="0"/>
                <a:cs typeface="Times New Roman" panose="02020603050405020304" pitchFamily="18" charset="0"/>
              </a:rPr>
              <a:t> Toast </a:t>
            </a:r>
          </a:p>
          <a:p>
            <a:pPr algn="just">
              <a:lnSpc>
                <a:spcPct val="115000"/>
              </a:lnSpc>
            </a:pPr>
            <a:r>
              <a:rPr lang="en-US" dirty="0">
                <a:effectLst/>
                <a:latin typeface="Times New Roman" panose="02020603050405020304" pitchFamily="18" charset="0"/>
                <a:ea typeface="Arial" panose="020B0604020202020204" pitchFamily="34" charset="0"/>
                <a:cs typeface="Times New Roman" panose="02020603050405020304" pitchFamily="18" charset="0"/>
              </a:rPr>
              <a:t> toast({</a:t>
            </a:r>
          </a:p>
          <a:p>
            <a:pPr algn="just">
              <a:lnSpc>
                <a:spcPct val="115000"/>
              </a:lnSpc>
            </a:pPr>
            <a:r>
              <a:rPr lang="en-US" dirty="0">
                <a:effectLst/>
                <a:latin typeface="Times New Roman" panose="02020603050405020304" pitchFamily="18" charset="0"/>
                <a:ea typeface="Arial" panose="020B0604020202020204" pitchFamily="34" charset="0"/>
                <a:cs typeface="Times New Roman" panose="02020603050405020304" pitchFamily="18" charset="0"/>
              </a:rPr>
              <a:t>        title: "Error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Occured</a:t>
            </a:r>
            <a:r>
              <a:rPr lang="en-US" dirty="0">
                <a:effectLst/>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US" dirty="0">
                <a:effectLst/>
                <a:latin typeface="Times New Roman" panose="02020603050405020304" pitchFamily="18" charset="0"/>
                <a:ea typeface="Arial" panose="020B0604020202020204" pitchFamily="34" charset="0"/>
                <a:cs typeface="Times New Roman" panose="02020603050405020304" pitchFamily="18" charset="0"/>
              </a:rPr>
              <a:t>        description: "Failed to Load the chats",</a:t>
            </a:r>
          </a:p>
          <a:p>
            <a:pPr algn="just">
              <a:lnSpc>
                <a:spcPct val="115000"/>
              </a:lnSpc>
            </a:pPr>
            <a:r>
              <a:rPr lang="en-US" dirty="0">
                <a:effectLst/>
                <a:latin typeface="Times New Roman" panose="02020603050405020304" pitchFamily="18" charset="0"/>
                <a:ea typeface="Arial" panose="020B0604020202020204" pitchFamily="34" charset="0"/>
                <a:cs typeface="Times New Roman" panose="02020603050405020304" pitchFamily="18" charset="0"/>
              </a:rPr>
              <a:t>        status: "error",</a:t>
            </a:r>
          </a:p>
          <a:p>
            <a:pPr algn="just">
              <a:lnSpc>
                <a:spcPct val="115000"/>
              </a:lnSpc>
            </a:pPr>
            <a:r>
              <a:rPr lang="en-US" dirty="0">
                <a:effectLst/>
                <a:latin typeface="Times New Roman" panose="02020603050405020304" pitchFamily="18" charset="0"/>
                <a:ea typeface="Arial" panose="020B0604020202020204" pitchFamily="34" charset="0"/>
                <a:cs typeface="Times New Roman" panose="02020603050405020304" pitchFamily="18" charset="0"/>
              </a:rPr>
              <a:t>        duration: 5000,</a:t>
            </a:r>
          </a:p>
          <a:p>
            <a:pPr algn="just">
              <a:lnSpc>
                <a:spcPct val="115000"/>
              </a:lnSpc>
            </a:pP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isClosable</a:t>
            </a:r>
            <a:r>
              <a:rPr lang="en-US" dirty="0">
                <a:effectLst/>
                <a:latin typeface="Times New Roman" panose="02020603050405020304" pitchFamily="18" charset="0"/>
                <a:ea typeface="Arial" panose="020B0604020202020204" pitchFamily="34" charset="0"/>
                <a:cs typeface="Times New Roman" panose="02020603050405020304" pitchFamily="18" charset="0"/>
              </a:rPr>
              <a:t>: true,</a:t>
            </a:r>
          </a:p>
          <a:p>
            <a:pPr algn="just">
              <a:lnSpc>
                <a:spcPct val="115000"/>
              </a:lnSpc>
            </a:pPr>
            <a:r>
              <a:rPr lang="en-US" dirty="0">
                <a:effectLst/>
                <a:latin typeface="Times New Roman" panose="02020603050405020304" pitchFamily="18" charset="0"/>
                <a:ea typeface="Arial" panose="020B0604020202020204" pitchFamily="34" charset="0"/>
                <a:cs typeface="Times New Roman" panose="02020603050405020304" pitchFamily="18" charset="0"/>
              </a:rPr>
              <a:t>        position: "bottom-left",</a:t>
            </a:r>
          </a:p>
          <a:p>
            <a:pPr algn="just">
              <a:lnSpc>
                <a:spcPct val="115000"/>
              </a:lnSpc>
            </a:pPr>
            <a:r>
              <a:rPr lang="en-US" dirty="0">
                <a:effectLst/>
                <a:latin typeface="Times New Roman" panose="02020603050405020304" pitchFamily="18" charset="0"/>
                <a:ea typeface="Arial" panose="020B0604020202020204" pitchFamily="34" charset="0"/>
                <a:cs typeface="Times New Roman" panose="02020603050405020304" pitchFamily="18" charset="0"/>
              </a:rPr>
              <a:t>      });</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714149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7" name="TextBox 6">
            <a:extLst>
              <a:ext uri="{FF2B5EF4-FFF2-40B4-BE49-F238E27FC236}">
                <a16:creationId xmlns:a16="http://schemas.microsoft.com/office/drawing/2014/main" id="{1A521886-A1DC-C1EC-6392-5263384F6C69}"/>
              </a:ext>
            </a:extLst>
          </p:cNvPr>
          <p:cNvSpPr txBox="1"/>
          <p:nvPr/>
        </p:nvSpPr>
        <p:spPr>
          <a:xfrm>
            <a:off x="504287" y="1349647"/>
            <a:ext cx="10828017" cy="5163593"/>
          </a:xfrm>
          <a:prstGeom prst="rect">
            <a:avLst/>
          </a:prstGeom>
          <a:noFill/>
        </p:spPr>
        <p:txBody>
          <a:bodyPr wrap="square">
            <a:spAutoFit/>
          </a:bodyPr>
          <a:lstStyle/>
          <a:p>
            <a:pPr algn="just">
              <a:lnSpc>
                <a:spcPct val="115000"/>
              </a:lnSpc>
            </a:pPr>
            <a:r>
              <a:rPr lang="en-IN" b="1" i="1" u="sng" dirty="0">
                <a:latin typeface="Times New Roman" panose="02020603050405020304" pitchFamily="18" charset="0"/>
                <a:ea typeface="Arial" panose="020B0604020202020204" pitchFamily="34" charset="0"/>
                <a:cs typeface="Times New Roman" panose="02020603050405020304" pitchFamily="18" charset="0"/>
              </a:rPr>
              <a:t>To change Notification colour</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useEffect</a:t>
            </a:r>
            <a:r>
              <a:rPr lang="en-IN" dirty="0">
                <a:effectLst/>
                <a:latin typeface="Times New Roman" panose="02020603050405020304" pitchFamily="18" charset="0"/>
                <a:ea typeface="Arial" panose="020B0604020202020204" pitchFamily="34" charset="0"/>
                <a:cs typeface="Times New Roman" panose="02020603050405020304" pitchFamily="18" charset="0"/>
              </a:rPr>
              <a:t>(() =&gt; {</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 Check if there are any unread notifications</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if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notification.length</a:t>
            </a:r>
            <a:r>
              <a:rPr lang="en-IN" dirty="0">
                <a:effectLst/>
                <a:latin typeface="Times New Roman" panose="02020603050405020304" pitchFamily="18" charset="0"/>
                <a:ea typeface="Arial" panose="020B0604020202020204" pitchFamily="34" charset="0"/>
                <a:cs typeface="Times New Roman" panose="02020603050405020304" pitchFamily="18" charset="0"/>
              </a:rPr>
              <a:t> &gt; 0) {</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setIsNotificationReceived</a:t>
            </a:r>
            <a:r>
              <a:rPr lang="en-IN" dirty="0">
                <a:effectLst/>
                <a:latin typeface="Times New Roman" panose="02020603050405020304" pitchFamily="18" charset="0"/>
                <a:ea typeface="Arial" panose="020B0604020202020204" pitchFamily="34" charset="0"/>
                <a:cs typeface="Times New Roman" panose="02020603050405020304" pitchFamily="18" charset="0"/>
              </a:rPr>
              <a:t>(true);</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setBellIconColor</a:t>
            </a:r>
            <a:r>
              <a:rPr lang="en-IN" dirty="0">
                <a:effectLst/>
                <a:latin typeface="Times New Roman" panose="02020603050405020304" pitchFamily="18" charset="0"/>
                <a:ea typeface="Arial" panose="020B0604020202020204" pitchFamily="34" charset="0"/>
                <a:cs typeface="Times New Roman" panose="02020603050405020304" pitchFamily="18" charset="0"/>
              </a:rPr>
              <a:t>("green.500"); // Set the bell icon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color</a:t>
            </a:r>
            <a:r>
              <a:rPr lang="en-IN" dirty="0">
                <a:effectLst/>
                <a:latin typeface="Times New Roman" panose="02020603050405020304" pitchFamily="18" charset="0"/>
                <a:ea typeface="Arial" panose="020B0604020202020204" pitchFamily="34" charset="0"/>
                <a:cs typeface="Times New Roman" panose="02020603050405020304" pitchFamily="18" charset="0"/>
              </a:rPr>
              <a:t> to red</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 else {</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setIsNotificationReceived</a:t>
            </a:r>
            <a:r>
              <a:rPr lang="en-IN" dirty="0">
                <a:effectLst/>
                <a:latin typeface="Times New Roman" panose="02020603050405020304" pitchFamily="18" charset="0"/>
                <a:ea typeface="Arial" panose="020B0604020202020204" pitchFamily="34" charset="0"/>
                <a:cs typeface="Times New Roman" panose="02020603050405020304" pitchFamily="18" charset="0"/>
              </a:rPr>
              <a:t>(false);</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setBellIconColor</a:t>
            </a:r>
            <a:r>
              <a:rPr lang="en-IN" dirty="0">
                <a:effectLst/>
                <a:latin typeface="Times New Roman" panose="02020603050405020304" pitchFamily="18" charset="0"/>
                <a:ea typeface="Arial" panose="020B0604020202020204" pitchFamily="34" charset="0"/>
                <a:cs typeface="Times New Roman" panose="02020603050405020304" pitchFamily="18" charset="0"/>
              </a:rPr>
              <a:t>("red.500"); // Set the bell icon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color</a:t>
            </a:r>
            <a:r>
              <a:rPr lang="en-IN" dirty="0">
                <a:effectLst/>
                <a:latin typeface="Times New Roman" panose="02020603050405020304" pitchFamily="18" charset="0"/>
                <a:ea typeface="Arial" panose="020B0604020202020204" pitchFamily="34" charset="0"/>
                <a:cs typeface="Times New Roman" panose="02020603050405020304" pitchFamily="18" charset="0"/>
              </a:rPr>
              <a:t> back to its original variant</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 [notification]);</a:t>
            </a:r>
          </a:p>
          <a:p>
            <a:pPr algn="just">
              <a:lnSpc>
                <a:spcPct val="115000"/>
              </a:lnSpc>
            </a:pP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const</a:t>
            </a: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handleNotificationClick</a:t>
            </a:r>
            <a:r>
              <a:rPr lang="en-IN" dirty="0">
                <a:effectLst/>
                <a:latin typeface="Times New Roman" panose="02020603050405020304" pitchFamily="18" charset="0"/>
                <a:ea typeface="Arial" panose="020B0604020202020204" pitchFamily="34" charset="0"/>
                <a:cs typeface="Times New Roman" panose="02020603050405020304" pitchFamily="18" charset="0"/>
              </a:rPr>
              <a:t> = () =&gt; {</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setIsNotificationReceived</a:t>
            </a:r>
            <a:r>
              <a:rPr lang="en-IN" dirty="0">
                <a:effectLst/>
                <a:latin typeface="Times New Roman" panose="02020603050405020304" pitchFamily="18" charset="0"/>
                <a:ea typeface="Arial" panose="020B0604020202020204" pitchFamily="34" charset="0"/>
                <a:cs typeface="Times New Roman" panose="02020603050405020304" pitchFamily="18" charset="0"/>
              </a:rPr>
              <a:t>(false);</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setBellIconColor</a:t>
            </a:r>
            <a:r>
              <a:rPr lang="en-IN" dirty="0">
                <a:effectLst/>
                <a:latin typeface="Times New Roman" panose="02020603050405020304" pitchFamily="18" charset="0"/>
                <a:ea typeface="Arial" panose="020B0604020202020204" pitchFamily="34" charset="0"/>
                <a:cs typeface="Times New Roman" panose="02020603050405020304" pitchFamily="18" charset="0"/>
              </a:rPr>
              <a:t>("red.500"); // Set the bell icon </a:t>
            </a:r>
            <a:r>
              <a:rPr lang="en-IN" dirty="0" err="1">
                <a:effectLst/>
                <a:latin typeface="Times New Roman" panose="02020603050405020304" pitchFamily="18" charset="0"/>
                <a:ea typeface="Arial" panose="020B0604020202020204" pitchFamily="34" charset="0"/>
                <a:cs typeface="Times New Roman" panose="02020603050405020304" pitchFamily="18" charset="0"/>
              </a:rPr>
              <a:t>color</a:t>
            </a:r>
            <a:r>
              <a:rPr lang="en-IN" dirty="0">
                <a:effectLst/>
                <a:latin typeface="Times New Roman" panose="02020603050405020304" pitchFamily="18" charset="0"/>
                <a:ea typeface="Arial" panose="020B0604020202020204" pitchFamily="34" charset="0"/>
                <a:cs typeface="Times New Roman" panose="02020603050405020304" pitchFamily="18" charset="0"/>
              </a:rPr>
              <a:t> back to its original variant</a:t>
            </a:r>
          </a:p>
          <a:p>
            <a:pPr algn="just">
              <a:lnSpc>
                <a:spcPct val="115000"/>
              </a:lnSpc>
            </a:pPr>
            <a:r>
              <a:rPr lang="en-IN" dirty="0">
                <a:effectLst/>
                <a:latin typeface="Times New Roman" panose="02020603050405020304" pitchFamily="18" charset="0"/>
                <a:ea typeface="Arial" panose="020B0604020202020204" pitchFamily="34" charset="0"/>
                <a:cs typeface="Times New Roman" panose="02020603050405020304" pitchFamily="18" charset="0"/>
              </a:rPr>
              <a:t>  };</a:t>
            </a:r>
          </a:p>
        </p:txBody>
      </p:sp>
    </p:spTree>
    <p:extLst>
      <p:ext uri="{BB962C8B-B14F-4D97-AF65-F5344CB8AC3E}">
        <p14:creationId xmlns:p14="http://schemas.microsoft.com/office/powerpoint/2010/main" val="2723369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7" name="TextBox 6">
            <a:extLst>
              <a:ext uri="{FF2B5EF4-FFF2-40B4-BE49-F238E27FC236}">
                <a16:creationId xmlns:a16="http://schemas.microsoft.com/office/drawing/2014/main" id="{1A521886-A1DC-C1EC-6392-5263384F6C69}"/>
              </a:ext>
            </a:extLst>
          </p:cNvPr>
          <p:cNvSpPr txBox="1"/>
          <p:nvPr/>
        </p:nvSpPr>
        <p:spPr>
          <a:xfrm>
            <a:off x="504287" y="1349647"/>
            <a:ext cx="10828017" cy="4540345"/>
          </a:xfrm>
          <a:prstGeom prst="rect">
            <a:avLst/>
          </a:prstGeom>
          <a:noFill/>
        </p:spPr>
        <p:txBody>
          <a:bodyPr wrap="square">
            <a:spAutoFit/>
          </a:bodyPr>
          <a:lstStyle/>
          <a:p>
            <a:r>
              <a:rPr lang="en-IN" b="1" i="1" u="sng" dirty="0">
                <a:latin typeface="Times New Roman" panose="02020603050405020304" pitchFamily="18" charset="0"/>
                <a:ea typeface="Arial" panose="020B0604020202020204" pitchFamily="34" charset="0"/>
                <a:cs typeface="Times New Roman" panose="02020603050405020304" pitchFamily="18" charset="0"/>
              </a:rPr>
              <a:t>The Style and logic of notification</a:t>
            </a:r>
            <a:r>
              <a:rPr lang="en-IN" b="0" dirty="0">
                <a:solidFill>
                  <a:srgbClr val="CCCCCC"/>
                </a:solidFill>
                <a:effectLst/>
                <a:latin typeface="Consolas" panose="020B0609020204030204" pitchFamily="49" charset="0"/>
              </a:rPr>
              <a:t>   </a:t>
            </a:r>
          </a:p>
          <a:p>
            <a:r>
              <a:rPr lang="en-IN" b="0" dirty="0">
                <a:solidFill>
                  <a:srgbClr val="CCCCCC"/>
                </a:solidFill>
                <a:effectLst/>
                <a:latin typeface="Times New Roman" panose="02020603050405020304" pitchFamily="18" charset="0"/>
                <a:cs typeface="Times New Roman" panose="02020603050405020304" pitchFamily="18" charset="0"/>
              </a:rPr>
              <a:t>       </a:t>
            </a:r>
            <a:r>
              <a:rPr lang="en-IN" b="0" dirty="0">
                <a:effectLst/>
                <a:latin typeface="Times New Roman" panose="02020603050405020304" pitchFamily="18" charset="0"/>
                <a:cs typeface="Times New Roman" panose="02020603050405020304" pitchFamily="18" charset="0"/>
              </a:rPr>
              <a:t>  &lt;</a:t>
            </a:r>
            <a:r>
              <a:rPr lang="en-IN" b="0" dirty="0" err="1">
                <a:effectLst/>
                <a:latin typeface="Times New Roman" panose="02020603050405020304" pitchFamily="18" charset="0"/>
                <a:cs typeface="Times New Roman" panose="02020603050405020304" pitchFamily="18" charset="0"/>
              </a:rPr>
              <a:t>MenuList</a:t>
            </a:r>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paddingLeft</a:t>
            </a:r>
            <a:r>
              <a:rPr lang="en-IN" b="0" dirty="0">
                <a:effectLst/>
                <a:latin typeface="Times New Roman" panose="02020603050405020304" pitchFamily="18" charset="0"/>
                <a:cs typeface="Times New Roman" panose="02020603050405020304" pitchFamily="18" charset="0"/>
              </a:rPr>
              <a:t>={2}&gt;</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notification.length</a:t>
            </a:r>
            <a:r>
              <a:rPr lang="en-IN" b="0" dirty="0">
                <a:effectLst/>
                <a:latin typeface="Times New Roman" panose="02020603050405020304" pitchFamily="18" charset="0"/>
                <a:cs typeface="Times New Roman" panose="02020603050405020304" pitchFamily="18" charset="0"/>
              </a:rPr>
              <a:t> &amp;&amp; "No new Messages"}</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notification.map</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notif</a:t>
            </a:r>
            <a:r>
              <a:rPr lang="en-IN" b="0" dirty="0">
                <a:effectLst/>
                <a:latin typeface="Times New Roman" panose="02020603050405020304" pitchFamily="18" charset="0"/>
                <a:cs typeface="Times New Roman" panose="02020603050405020304" pitchFamily="18" charset="0"/>
              </a:rPr>
              <a:t>) =&gt; (</a:t>
            </a:r>
          </a:p>
          <a:p>
            <a:r>
              <a:rPr lang="en-IN" b="0" dirty="0">
                <a:effectLst/>
                <a:latin typeface="Times New Roman" panose="02020603050405020304" pitchFamily="18" charset="0"/>
                <a:cs typeface="Times New Roman" panose="02020603050405020304" pitchFamily="18" charset="0"/>
              </a:rPr>
              <a:t>                &lt;</a:t>
            </a:r>
            <a:r>
              <a:rPr lang="en-IN" b="0" dirty="0" err="1">
                <a:effectLst/>
                <a:latin typeface="Times New Roman" panose="02020603050405020304" pitchFamily="18" charset="0"/>
                <a:cs typeface="Times New Roman" panose="02020603050405020304" pitchFamily="18" charset="0"/>
              </a:rPr>
              <a:t>MenuItem</a:t>
            </a:r>
            <a:endParaRPr lang="en-IN" b="0" dirty="0">
              <a:effectLst/>
              <a:latin typeface="Times New Roman" panose="02020603050405020304" pitchFamily="18" charset="0"/>
              <a:cs typeface="Times New Roman" panose="02020603050405020304" pitchFamily="18" charset="0"/>
            </a:endParaRPr>
          </a:p>
          <a:p>
            <a:r>
              <a:rPr lang="en-IN" b="0" dirty="0">
                <a:effectLst/>
                <a:latin typeface="Times New Roman" panose="02020603050405020304" pitchFamily="18" charset="0"/>
                <a:cs typeface="Times New Roman" panose="02020603050405020304" pitchFamily="18" charset="0"/>
              </a:rPr>
              <a:t>                  key={</a:t>
            </a:r>
            <a:r>
              <a:rPr lang="en-IN" b="0" dirty="0" err="1">
                <a:effectLst/>
                <a:latin typeface="Times New Roman" panose="02020603050405020304" pitchFamily="18" charset="0"/>
                <a:cs typeface="Times New Roman" panose="02020603050405020304" pitchFamily="18" charset="0"/>
              </a:rPr>
              <a:t>notif</a:t>
            </a:r>
            <a:r>
              <a:rPr lang="en-IN" b="0" dirty="0">
                <a:effectLst/>
                <a:latin typeface="Times New Roman" panose="02020603050405020304" pitchFamily="18" charset="0"/>
                <a:cs typeface="Times New Roman" panose="02020603050405020304" pitchFamily="18" charset="0"/>
              </a:rPr>
              <a:t>._id}</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onClick</a:t>
            </a:r>
            <a:r>
              <a:rPr lang="en-IN" b="0" dirty="0">
                <a:effectLst/>
                <a:latin typeface="Times New Roman" panose="02020603050405020304" pitchFamily="18" charset="0"/>
                <a:cs typeface="Times New Roman" panose="02020603050405020304" pitchFamily="18" charset="0"/>
              </a:rPr>
              <a:t>={() =&gt; {</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setSelectedChat</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notif.chat</a:t>
            </a:r>
            <a:r>
              <a:rPr lang="en-IN" b="0" dirty="0">
                <a:effectLst/>
                <a:latin typeface="Times New Roman" panose="02020603050405020304" pitchFamily="18" charset="0"/>
                <a:cs typeface="Times New Roman" panose="02020603050405020304" pitchFamily="18" charset="0"/>
              </a:rPr>
              <a:t>);</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setNotification</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notification.filter</a:t>
            </a:r>
            <a:r>
              <a:rPr lang="en-IN" b="0" dirty="0">
                <a:effectLst/>
                <a:latin typeface="Times New Roman" panose="02020603050405020304" pitchFamily="18" charset="0"/>
                <a:cs typeface="Times New Roman" panose="02020603050405020304" pitchFamily="18" charset="0"/>
              </a:rPr>
              <a:t>((n) =&gt; n !== </a:t>
            </a:r>
            <a:r>
              <a:rPr lang="en-IN" b="0" dirty="0" err="1">
                <a:effectLst/>
                <a:latin typeface="Times New Roman" panose="02020603050405020304" pitchFamily="18" charset="0"/>
                <a:cs typeface="Times New Roman" panose="02020603050405020304" pitchFamily="18" charset="0"/>
              </a:rPr>
              <a:t>notif</a:t>
            </a:r>
            <a:r>
              <a:rPr lang="en-IN" b="0" dirty="0">
                <a:effectLst/>
                <a:latin typeface="Times New Roman" panose="02020603050405020304" pitchFamily="18" charset="0"/>
                <a:cs typeface="Times New Roman" panose="02020603050405020304" pitchFamily="18" charset="0"/>
              </a:rPr>
              <a:t>));</a:t>
            </a:r>
          </a:p>
          <a:p>
            <a:r>
              <a:rPr lang="en-IN" b="0" dirty="0">
                <a:effectLst/>
                <a:latin typeface="Times New Roman" panose="02020603050405020304" pitchFamily="18" charset="0"/>
                <a:cs typeface="Times New Roman" panose="02020603050405020304" pitchFamily="18" charset="0"/>
              </a:rPr>
              <a:t>                  }}</a:t>
            </a:r>
          </a:p>
          <a:p>
            <a:r>
              <a:rPr lang="en-IN" b="0" dirty="0">
                <a:effectLst/>
                <a:latin typeface="Times New Roman" panose="02020603050405020304" pitchFamily="18" charset="0"/>
                <a:cs typeface="Times New Roman" panose="02020603050405020304" pitchFamily="18" charset="0"/>
              </a:rPr>
              <a:t>                &gt;</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notif.chat.isGroupChat</a:t>
            </a:r>
            <a:r>
              <a:rPr lang="en-IN" b="0" dirty="0">
                <a:effectLst/>
                <a:latin typeface="Times New Roman" panose="02020603050405020304" pitchFamily="18" charset="0"/>
                <a:cs typeface="Times New Roman" panose="02020603050405020304" pitchFamily="18" charset="0"/>
              </a:rPr>
              <a:t> ? `New Message in ${</a:t>
            </a:r>
            <a:r>
              <a:rPr lang="en-IN" b="0" dirty="0" err="1">
                <a:effectLst/>
                <a:latin typeface="Times New Roman" panose="02020603050405020304" pitchFamily="18" charset="0"/>
                <a:cs typeface="Times New Roman" panose="02020603050405020304" pitchFamily="18" charset="0"/>
              </a:rPr>
              <a:t>notif.chat.chatName</a:t>
            </a:r>
            <a:r>
              <a:rPr lang="en-IN" b="0" dirty="0">
                <a:effectLst/>
                <a:latin typeface="Times New Roman" panose="02020603050405020304" pitchFamily="18" charset="0"/>
                <a:cs typeface="Times New Roman" panose="02020603050405020304" pitchFamily="18" charset="0"/>
              </a:rPr>
              <a:t>}` : `New Message from ${</a:t>
            </a:r>
            <a:r>
              <a:rPr lang="en-IN" b="0" dirty="0" err="1">
                <a:effectLst/>
                <a:latin typeface="Times New Roman" panose="02020603050405020304" pitchFamily="18" charset="0"/>
                <a:cs typeface="Times New Roman" panose="02020603050405020304" pitchFamily="18" charset="0"/>
              </a:rPr>
              <a:t>getSender</a:t>
            </a:r>
            <a:r>
              <a:rPr lang="en-IN" b="0" dirty="0">
                <a:effectLst/>
                <a:latin typeface="Times New Roman" panose="02020603050405020304" pitchFamily="18" charset="0"/>
                <a:cs typeface="Times New Roman" panose="02020603050405020304" pitchFamily="18" charset="0"/>
              </a:rPr>
              <a:t>(user, </a:t>
            </a:r>
            <a:r>
              <a:rPr lang="en-IN" b="0" dirty="0" err="1">
                <a:effectLst/>
                <a:latin typeface="Times New Roman" panose="02020603050405020304" pitchFamily="18" charset="0"/>
                <a:cs typeface="Times New Roman" panose="02020603050405020304" pitchFamily="18" charset="0"/>
              </a:rPr>
              <a:t>notif.chat.users</a:t>
            </a:r>
            <a:r>
              <a:rPr lang="en-IN" b="0" dirty="0">
                <a:effectLst/>
                <a:latin typeface="Times New Roman" panose="02020603050405020304" pitchFamily="18" charset="0"/>
                <a:cs typeface="Times New Roman" panose="02020603050405020304" pitchFamily="18" charset="0"/>
              </a:rPr>
              <a:t>)}`}</a:t>
            </a:r>
          </a:p>
          <a:p>
            <a:r>
              <a:rPr lang="en-IN" b="0" dirty="0">
                <a:effectLst/>
                <a:latin typeface="Times New Roman" panose="02020603050405020304" pitchFamily="18" charset="0"/>
                <a:cs typeface="Times New Roman" panose="02020603050405020304" pitchFamily="18" charset="0"/>
              </a:rPr>
              <a:t>                &lt;/</a:t>
            </a:r>
            <a:r>
              <a:rPr lang="en-IN" b="0" dirty="0" err="1">
                <a:effectLst/>
                <a:latin typeface="Times New Roman" panose="02020603050405020304" pitchFamily="18" charset="0"/>
                <a:cs typeface="Times New Roman" panose="02020603050405020304" pitchFamily="18" charset="0"/>
              </a:rPr>
              <a:t>MenuItem</a:t>
            </a:r>
            <a:r>
              <a:rPr lang="en-IN" b="0" dirty="0">
                <a:effectLst/>
                <a:latin typeface="Times New Roman" panose="02020603050405020304" pitchFamily="18" charset="0"/>
                <a:cs typeface="Times New Roman" panose="02020603050405020304" pitchFamily="18" charset="0"/>
              </a:rPr>
              <a:t>&gt;</a:t>
            </a:r>
          </a:p>
          <a:p>
            <a:r>
              <a:rPr lang="en-IN" b="0" dirty="0">
                <a:effectLst/>
                <a:latin typeface="Times New Roman" panose="02020603050405020304" pitchFamily="18" charset="0"/>
                <a:cs typeface="Times New Roman" panose="02020603050405020304" pitchFamily="18" charset="0"/>
              </a:rPr>
              <a:t>              ))}</a:t>
            </a:r>
          </a:p>
          <a:p>
            <a:pPr algn="just">
              <a:lnSpc>
                <a:spcPct val="115000"/>
              </a:lnSpc>
            </a:pPr>
            <a:endParaRPr lang="en-IN" b="1" i="1" u="sng" dirty="0">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921783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7" name="TextBox 6">
            <a:extLst>
              <a:ext uri="{FF2B5EF4-FFF2-40B4-BE49-F238E27FC236}">
                <a16:creationId xmlns:a16="http://schemas.microsoft.com/office/drawing/2014/main" id="{1A521886-A1DC-C1EC-6392-5263384F6C69}"/>
              </a:ext>
            </a:extLst>
          </p:cNvPr>
          <p:cNvSpPr txBox="1"/>
          <p:nvPr/>
        </p:nvSpPr>
        <p:spPr>
          <a:xfrm>
            <a:off x="504287" y="1349647"/>
            <a:ext cx="10828017" cy="4207947"/>
          </a:xfrm>
          <a:prstGeom prst="rect">
            <a:avLst/>
          </a:prstGeom>
          <a:noFill/>
        </p:spPr>
        <p:txBody>
          <a:bodyPr wrap="square">
            <a:spAutoFit/>
          </a:bodyPr>
          <a:lstStyle/>
          <a:p>
            <a:pPr algn="just">
              <a:lnSpc>
                <a:spcPct val="115000"/>
              </a:lnSpc>
            </a:pPr>
            <a:r>
              <a:rPr lang="en-IN"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Password </a:t>
            </a:r>
            <a:r>
              <a:rPr lang="en-IN" b="1" i="1" u="sng" dirty="0" err="1">
                <a:solidFill>
                  <a:srgbClr val="FF0000"/>
                </a:solidFill>
                <a:latin typeface="Times New Roman" panose="02020603050405020304" pitchFamily="18" charset="0"/>
                <a:ea typeface="Arial" panose="020B0604020202020204" pitchFamily="34" charset="0"/>
                <a:cs typeface="Times New Roman" panose="02020603050405020304" pitchFamily="18" charset="0"/>
              </a:rPr>
              <a:t>bycrypt</a:t>
            </a:r>
            <a:r>
              <a:rPr lang="en-IN"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 protected logic</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@Autowired</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private </a:t>
            </a:r>
            <a:r>
              <a:rPr lang="en-IN" dirty="0" err="1">
                <a:latin typeface="Times New Roman" panose="02020603050405020304" pitchFamily="18" charset="0"/>
                <a:ea typeface="Arial" panose="020B0604020202020204" pitchFamily="34" charset="0"/>
                <a:cs typeface="Times New Roman" panose="02020603050405020304" pitchFamily="18" charset="0"/>
              </a:rPr>
              <a:t>PasswordEncoder</a:t>
            </a: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passwordEncoder</a:t>
            </a: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public void </a:t>
            </a:r>
            <a:r>
              <a:rPr lang="en-IN" dirty="0" err="1">
                <a:latin typeface="Times New Roman" panose="02020603050405020304" pitchFamily="18" charset="0"/>
                <a:ea typeface="Arial" panose="020B0604020202020204" pitchFamily="34" charset="0"/>
                <a:cs typeface="Times New Roman" panose="02020603050405020304" pitchFamily="18" charset="0"/>
              </a:rPr>
              <a:t>registerUser</a:t>
            </a:r>
            <a:r>
              <a:rPr lang="en-IN" dirty="0">
                <a:latin typeface="Times New Roman" panose="02020603050405020304" pitchFamily="18" charset="0"/>
                <a:ea typeface="Arial" panose="020B0604020202020204" pitchFamily="34" charset="0"/>
                <a:cs typeface="Times New Roman" panose="02020603050405020304" pitchFamily="18" charset="0"/>
              </a:rPr>
              <a:t>(String username, String password)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String </a:t>
            </a:r>
            <a:r>
              <a:rPr lang="en-IN" dirty="0" err="1">
                <a:latin typeface="Times New Roman" panose="02020603050405020304" pitchFamily="18" charset="0"/>
                <a:ea typeface="Arial" panose="020B0604020202020204" pitchFamily="34" charset="0"/>
                <a:cs typeface="Times New Roman" panose="02020603050405020304" pitchFamily="18" charset="0"/>
              </a:rPr>
              <a:t>encodedPassword</a:t>
            </a:r>
            <a:r>
              <a:rPr lang="en-IN" dirty="0">
                <a:latin typeface="Times New Roman" panose="02020603050405020304" pitchFamily="18" charset="0"/>
                <a:ea typeface="Arial" panose="020B0604020202020204" pitchFamily="34" charset="0"/>
                <a:cs typeface="Times New Roman" panose="02020603050405020304" pitchFamily="18" charset="0"/>
              </a:rPr>
              <a:t> = </a:t>
            </a:r>
            <a:r>
              <a:rPr lang="en-IN" dirty="0" err="1">
                <a:latin typeface="Times New Roman" panose="02020603050405020304" pitchFamily="18" charset="0"/>
                <a:ea typeface="Arial" panose="020B0604020202020204" pitchFamily="34" charset="0"/>
                <a:cs typeface="Times New Roman" panose="02020603050405020304" pitchFamily="18" charset="0"/>
              </a:rPr>
              <a:t>passwordEncoder.encode</a:t>
            </a:r>
            <a:r>
              <a:rPr lang="en-IN" dirty="0">
                <a:latin typeface="Times New Roman" panose="02020603050405020304" pitchFamily="18" charset="0"/>
                <a:ea typeface="Arial" panose="020B0604020202020204" pitchFamily="34" charset="0"/>
                <a:cs typeface="Times New Roman" panose="02020603050405020304" pitchFamily="18" charset="0"/>
              </a:rPr>
              <a:t>(password);</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 Save the </a:t>
            </a:r>
            <a:r>
              <a:rPr lang="en-IN" dirty="0" err="1">
                <a:latin typeface="Times New Roman" panose="02020603050405020304" pitchFamily="18" charset="0"/>
                <a:ea typeface="Arial" panose="020B0604020202020204" pitchFamily="34" charset="0"/>
                <a:cs typeface="Times New Roman" panose="02020603050405020304" pitchFamily="18" charset="0"/>
              </a:rPr>
              <a:t>encodedPassword</a:t>
            </a:r>
            <a:r>
              <a:rPr lang="en-IN" dirty="0">
                <a:latin typeface="Times New Roman" panose="02020603050405020304" pitchFamily="18" charset="0"/>
                <a:ea typeface="Arial" panose="020B0604020202020204" pitchFamily="34" charset="0"/>
                <a:cs typeface="Times New Roman" panose="02020603050405020304" pitchFamily="18" charset="0"/>
              </a:rPr>
              <a:t> to the user repository or perform other actions</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@Bean</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a:t>
            </a:r>
            <a:r>
              <a:rPr lang="en-IN" dirty="0" err="1">
                <a:latin typeface="Times New Roman" panose="02020603050405020304" pitchFamily="18" charset="0"/>
                <a:ea typeface="Arial" panose="020B0604020202020204" pitchFamily="34" charset="0"/>
                <a:cs typeface="Times New Roman" panose="02020603050405020304" pitchFamily="18" charset="0"/>
              </a:rPr>
              <a:t>PasswordEncoder</a:t>
            </a: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passwordEncoder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return new </a:t>
            </a:r>
            <a:r>
              <a:rPr lang="en-IN" dirty="0" err="1">
                <a:latin typeface="Times New Roman" panose="02020603050405020304" pitchFamily="18" charset="0"/>
                <a:ea typeface="Arial" panose="020B0604020202020204" pitchFamily="34" charset="0"/>
                <a:cs typeface="Times New Roman" panose="02020603050405020304" pitchFamily="18" charset="0"/>
              </a:rPr>
              <a:t>BCryptPasswordEncoder</a:t>
            </a: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59032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7" name="TextBox 6">
            <a:extLst>
              <a:ext uri="{FF2B5EF4-FFF2-40B4-BE49-F238E27FC236}">
                <a16:creationId xmlns:a16="http://schemas.microsoft.com/office/drawing/2014/main" id="{1A521886-A1DC-C1EC-6392-5263384F6C69}"/>
              </a:ext>
            </a:extLst>
          </p:cNvPr>
          <p:cNvSpPr txBox="1"/>
          <p:nvPr/>
        </p:nvSpPr>
        <p:spPr>
          <a:xfrm>
            <a:off x="504287" y="1349647"/>
            <a:ext cx="10828017" cy="4845044"/>
          </a:xfrm>
          <a:prstGeom prst="rect">
            <a:avLst/>
          </a:prstGeom>
          <a:noFill/>
        </p:spPr>
        <p:txBody>
          <a:bodyPr wrap="square">
            <a:spAutoFit/>
          </a:bodyPr>
          <a:lstStyle/>
          <a:p>
            <a:pPr algn="just">
              <a:lnSpc>
                <a:spcPct val="115000"/>
              </a:lnSpc>
            </a:pPr>
            <a:r>
              <a:rPr lang="en-IN"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Backend Connection server logic</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@SpringBootApplication</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@EnableWebSocket</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@EnableWebSocketMessageBroker</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public class </a:t>
            </a:r>
            <a:r>
              <a:rPr lang="en-IN" dirty="0" err="1">
                <a:latin typeface="Times New Roman" panose="02020603050405020304" pitchFamily="18" charset="0"/>
                <a:ea typeface="Arial" panose="020B0604020202020204" pitchFamily="34" charset="0"/>
                <a:cs typeface="Times New Roman" panose="02020603050405020304" pitchFamily="18" charset="0"/>
              </a:rPr>
              <a:t>BackendApplication</a:t>
            </a:r>
            <a:r>
              <a:rPr lang="en-IN" dirty="0">
                <a:latin typeface="Times New Roman" panose="02020603050405020304" pitchFamily="18" charset="0"/>
                <a:ea typeface="Arial" panose="020B0604020202020204" pitchFamily="34" charset="0"/>
                <a:cs typeface="Times New Roman" panose="02020603050405020304" pitchFamily="18" charset="0"/>
              </a:rPr>
              <a:t> implements </a:t>
            </a:r>
            <a:r>
              <a:rPr lang="en-IN" dirty="0" err="1">
                <a:latin typeface="Times New Roman" panose="02020603050405020304" pitchFamily="18" charset="0"/>
                <a:ea typeface="Arial" panose="020B0604020202020204" pitchFamily="34" charset="0"/>
                <a:cs typeface="Times New Roman" panose="02020603050405020304" pitchFamily="18" charset="0"/>
              </a:rPr>
              <a:t>WebSocketConfigurer</a:t>
            </a: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WebSocketMessageBrokerConfigurer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static void main(String[] </a:t>
            </a:r>
            <a:r>
              <a:rPr lang="en-IN" dirty="0" err="1">
                <a:latin typeface="Times New Roman" panose="02020603050405020304" pitchFamily="18" charset="0"/>
                <a:ea typeface="Arial" panose="020B0604020202020204" pitchFamily="34" charset="0"/>
                <a:cs typeface="Times New Roman" panose="02020603050405020304" pitchFamily="18" charset="0"/>
              </a:rPr>
              <a:t>args</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SpringApplication.run</a:t>
            </a:r>
            <a:r>
              <a:rPr lang="en-IN" dirty="0">
                <a:latin typeface="Times New Roman" panose="02020603050405020304" pitchFamily="18" charset="0"/>
                <a:ea typeface="Arial" panose="020B0604020202020204" pitchFamily="34" charset="0"/>
                <a:cs typeface="Times New Roman" panose="02020603050405020304" pitchFamily="18" charset="0"/>
              </a:rPr>
              <a:t>(</a:t>
            </a:r>
            <a:r>
              <a:rPr lang="en-IN" dirty="0" err="1">
                <a:latin typeface="Times New Roman" panose="02020603050405020304" pitchFamily="18" charset="0"/>
                <a:ea typeface="Arial" panose="020B0604020202020204" pitchFamily="34" charset="0"/>
                <a:cs typeface="Times New Roman" panose="02020603050405020304" pitchFamily="18" charset="0"/>
              </a:rPr>
              <a:t>BackendApplication.class</a:t>
            </a: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args</a:t>
            </a: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@Override</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void </a:t>
            </a:r>
            <a:r>
              <a:rPr lang="en-IN" dirty="0" err="1">
                <a:latin typeface="Times New Roman" panose="02020603050405020304" pitchFamily="18" charset="0"/>
                <a:ea typeface="Arial" panose="020B0604020202020204" pitchFamily="34" charset="0"/>
                <a:cs typeface="Times New Roman" panose="02020603050405020304" pitchFamily="18" charset="0"/>
              </a:rPr>
              <a:t>registerWebSocketHandlers</a:t>
            </a:r>
            <a:r>
              <a:rPr lang="en-IN" dirty="0">
                <a:latin typeface="Times New Roman" panose="02020603050405020304" pitchFamily="18" charset="0"/>
                <a:ea typeface="Arial" panose="020B0604020202020204" pitchFamily="34" charset="0"/>
                <a:cs typeface="Times New Roman" panose="02020603050405020304" pitchFamily="18" charset="0"/>
              </a:rPr>
              <a:t>(</a:t>
            </a:r>
            <a:r>
              <a:rPr lang="en-IN" dirty="0" err="1">
                <a:latin typeface="Times New Roman" panose="02020603050405020304" pitchFamily="18" charset="0"/>
                <a:ea typeface="Arial" panose="020B0604020202020204" pitchFamily="34" charset="0"/>
                <a:cs typeface="Times New Roman" panose="02020603050405020304" pitchFamily="18" charset="0"/>
              </a:rPr>
              <a:t>WebSocketHandlerRegistry</a:t>
            </a:r>
            <a:r>
              <a:rPr lang="en-IN" dirty="0">
                <a:latin typeface="Times New Roman" panose="02020603050405020304" pitchFamily="18" charset="0"/>
                <a:ea typeface="Arial" panose="020B0604020202020204" pitchFamily="34" charset="0"/>
                <a:cs typeface="Times New Roman" panose="02020603050405020304" pitchFamily="18" charset="0"/>
              </a:rPr>
              <a:t> registry)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registry.addHandler</a:t>
            </a:r>
            <a:r>
              <a:rPr lang="en-IN" dirty="0">
                <a:latin typeface="Times New Roman" panose="02020603050405020304" pitchFamily="18" charset="0"/>
                <a:ea typeface="Arial" panose="020B0604020202020204" pitchFamily="34" charset="0"/>
                <a:cs typeface="Times New Roman" panose="02020603050405020304" pitchFamily="18" charset="0"/>
              </a:rPr>
              <a:t>(</a:t>
            </a:r>
            <a:r>
              <a:rPr lang="en-IN" dirty="0" err="1">
                <a:latin typeface="Times New Roman" panose="02020603050405020304" pitchFamily="18" charset="0"/>
                <a:ea typeface="Arial" panose="020B0604020202020204" pitchFamily="34" charset="0"/>
                <a:cs typeface="Times New Roman" panose="02020603050405020304" pitchFamily="18" charset="0"/>
              </a:rPr>
              <a:t>socketHandler</a:t>
            </a:r>
            <a:r>
              <a:rPr lang="en-IN" dirty="0">
                <a:latin typeface="Times New Roman" panose="02020603050405020304" pitchFamily="18" charset="0"/>
                <a:ea typeface="Arial" panose="020B0604020202020204" pitchFamily="34" charset="0"/>
                <a:cs typeface="Times New Roman" panose="02020603050405020304" pitchFamily="18" charset="0"/>
              </a:rPr>
              <a:t>(), "/socket").</a:t>
            </a:r>
            <a:r>
              <a:rPr lang="en-IN" dirty="0" err="1">
                <a:latin typeface="Times New Roman" panose="02020603050405020304" pitchFamily="18" charset="0"/>
                <a:ea typeface="Arial" panose="020B0604020202020204" pitchFamily="34" charset="0"/>
                <a:cs typeface="Times New Roman" panose="02020603050405020304" pitchFamily="18" charset="0"/>
              </a:rPr>
              <a:t>setAllowedOrigins</a:t>
            </a:r>
            <a:r>
              <a:rPr lang="en-IN" dirty="0">
                <a:latin typeface="Times New Roman" panose="02020603050405020304" pitchFamily="18" charset="0"/>
                <a:ea typeface="Arial" panose="020B0604020202020204" pitchFamily="34" charset="0"/>
                <a:cs typeface="Times New Roman" panose="02020603050405020304" pitchFamily="18" charset="0"/>
              </a:rPr>
              <a:t>("http://localhost:3000")</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addInterceptors</a:t>
            </a:r>
            <a:r>
              <a:rPr lang="en-IN" dirty="0">
                <a:latin typeface="Times New Roman" panose="02020603050405020304" pitchFamily="18" charset="0"/>
                <a:ea typeface="Arial" panose="020B0604020202020204" pitchFamily="34" charset="0"/>
                <a:cs typeface="Times New Roman" panose="02020603050405020304" pitchFamily="18" charset="0"/>
              </a:rPr>
              <a:t>(new </a:t>
            </a:r>
            <a:r>
              <a:rPr lang="en-IN" dirty="0" err="1">
                <a:latin typeface="Times New Roman" panose="02020603050405020304" pitchFamily="18" charset="0"/>
                <a:ea typeface="Arial" panose="020B0604020202020204" pitchFamily="34" charset="0"/>
                <a:cs typeface="Times New Roman" panose="02020603050405020304" pitchFamily="18" charset="0"/>
              </a:rPr>
              <a:t>HttpSessionHandshakeInterceptor</a:t>
            </a: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p>
        </p:txBody>
      </p:sp>
    </p:spTree>
    <p:extLst>
      <p:ext uri="{BB962C8B-B14F-4D97-AF65-F5344CB8AC3E}">
        <p14:creationId xmlns:p14="http://schemas.microsoft.com/office/powerpoint/2010/main" val="3347210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7" name="TextBox 6">
            <a:extLst>
              <a:ext uri="{FF2B5EF4-FFF2-40B4-BE49-F238E27FC236}">
                <a16:creationId xmlns:a16="http://schemas.microsoft.com/office/drawing/2014/main" id="{1A521886-A1DC-C1EC-6392-5263384F6C69}"/>
              </a:ext>
            </a:extLst>
          </p:cNvPr>
          <p:cNvSpPr txBox="1"/>
          <p:nvPr/>
        </p:nvSpPr>
        <p:spPr>
          <a:xfrm>
            <a:off x="329475" y="866865"/>
            <a:ext cx="10828017" cy="6437788"/>
          </a:xfrm>
          <a:prstGeom prst="rect">
            <a:avLst/>
          </a:prstGeom>
          <a:noFill/>
        </p:spPr>
        <p:txBody>
          <a:bodyPr wrap="square">
            <a:spAutoFit/>
          </a:bodyPr>
          <a:lstStyle/>
          <a:p>
            <a:pPr algn="just">
              <a:lnSpc>
                <a:spcPct val="115000"/>
              </a:lnSpc>
            </a:pPr>
            <a:r>
              <a:rPr lang="en-IN"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Backend Connection server logic</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@Bean</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a:t>
            </a:r>
            <a:r>
              <a:rPr lang="en-IN" dirty="0" err="1">
                <a:latin typeface="Times New Roman" panose="02020603050405020304" pitchFamily="18" charset="0"/>
                <a:ea typeface="Arial" panose="020B0604020202020204" pitchFamily="34" charset="0"/>
                <a:cs typeface="Times New Roman" panose="02020603050405020304" pitchFamily="18" charset="0"/>
              </a:rPr>
              <a:t>SocketHandler</a:t>
            </a: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socketHandler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return new </a:t>
            </a:r>
            <a:r>
              <a:rPr lang="en-IN" dirty="0" err="1">
                <a:latin typeface="Times New Roman" panose="02020603050405020304" pitchFamily="18" charset="0"/>
                <a:ea typeface="Arial" panose="020B0604020202020204" pitchFamily="34" charset="0"/>
                <a:cs typeface="Times New Roman" panose="02020603050405020304" pitchFamily="18" charset="0"/>
              </a:rPr>
              <a:t>SocketHandler</a:t>
            </a: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@Override</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void </a:t>
            </a:r>
            <a:r>
              <a:rPr lang="en-IN" dirty="0" err="1">
                <a:latin typeface="Times New Roman" panose="02020603050405020304" pitchFamily="18" charset="0"/>
                <a:ea typeface="Arial" panose="020B0604020202020204" pitchFamily="34" charset="0"/>
                <a:cs typeface="Times New Roman" panose="02020603050405020304" pitchFamily="18" charset="0"/>
              </a:rPr>
              <a:t>configureMessageBroker</a:t>
            </a:r>
            <a:r>
              <a:rPr lang="en-IN" dirty="0">
                <a:latin typeface="Times New Roman" panose="02020603050405020304" pitchFamily="18" charset="0"/>
                <a:ea typeface="Arial" panose="020B0604020202020204" pitchFamily="34" charset="0"/>
                <a:cs typeface="Times New Roman" panose="02020603050405020304" pitchFamily="18" charset="0"/>
              </a:rPr>
              <a:t>(</a:t>
            </a:r>
            <a:r>
              <a:rPr lang="en-IN" dirty="0" err="1">
                <a:latin typeface="Times New Roman" panose="02020603050405020304" pitchFamily="18" charset="0"/>
                <a:ea typeface="Arial" panose="020B0604020202020204" pitchFamily="34" charset="0"/>
                <a:cs typeface="Times New Roman" panose="02020603050405020304" pitchFamily="18" charset="0"/>
              </a:rPr>
              <a:t>MessageBrokerRegistry</a:t>
            </a:r>
            <a:r>
              <a:rPr lang="en-IN" dirty="0">
                <a:latin typeface="Times New Roman" panose="02020603050405020304" pitchFamily="18" charset="0"/>
                <a:ea typeface="Arial" panose="020B0604020202020204" pitchFamily="34" charset="0"/>
                <a:cs typeface="Times New Roman" panose="02020603050405020304" pitchFamily="18" charset="0"/>
              </a:rPr>
              <a:t> registry)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registry.enableSimpleBroker</a:t>
            </a:r>
            <a:r>
              <a:rPr lang="en-IN" dirty="0">
                <a:latin typeface="Times New Roman" panose="02020603050405020304" pitchFamily="18" charset="0"/>
                <a:ea typeface="Arial" panose="020B0604020202020204" pitchFamily="34" charset="0"/>
                <a:cs typeface="Times New Roman" panose="02020603050405020304" pitchFamily="18" charset="0"/>
              </a:rPr>
              <a:t>("/topic");</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registry.setApplicationDestinationPrefixes</a:t>
            </a:r>
            <a:r>
              <a:rPr lang="en-IN" dirty="0">
                <a:latin typeface="Times New Roman" panose="02020603050405020304" pitchFamily="18" charset="0"/>
                <a:ea typeface="Arial" panose="020B0604020202020204" pitchFamily="34" charset="0"/>
                <a:cs typeface="Times New Roman" panose="02020603050405020304" pitchFamily="18" charset="0"/>
              </a:rPr>
              <a:t>("/app");</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@Bean</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a:t>
            </a:r>
            <a:r>
              <a:rPr lang="en-IN" dirty="0" err="1">
                <a:latin typeface="Times New Roman" panose="02020603050405020304" pitchFamily="18" charset="0"/>
                <a:ea typeface="Arial" panose="020B0604020202020204" pitchFamily="34" charset="0"/>
                <a:cs typeface="Times New Roman" panose="02020603050405020304" pitchFamily="18" charset="0"/>
              </a:rPr>
              <a:t>ServletServerContainerFactoryBean</a:t>
            </a: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createWebSocketContainer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ServletServerContainerFactoryBean</a:t>
            </a:r>
            <a:r>
              <a:rPr lang="en-IN" dirty="0">
                <a:latin typeface="Times New Roman" panose="02020603050405020304" pitchFamily="18" charset="0"/>
                <a:ea typeface="Arial" panose="020B0604020202020204" pitchFamily="34" charset="0"/>
                <a:cs typeface="Times New Roman" panose="02020603050405020304" pitchFamily="18" charset="0"/>
              </a:rPr>
              <a:t> container = new </a:t>
            </a:r>
            <a:r>
              <a:rPr lang="en-IN" dirty="0" err="1">
                <a:latin typeface="Times New Roman" panose="02020603050405020304" pitchFamily="18" charset="0"/>
                <a:ea typeface="Arial" panose="020B0604020202020204" pitchFamily="34" charset="0"/>
                <a:cs typeface="Times New Roman" panose="02020603050405020304" pitchFamily="18" charset="0"/>
              </a:rPr>
              <a:t>ServletServerContainerFactoryBean</a:t>
            </a: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container.setMaxTextMessageBufferSize</a:t>
            </a:r>
            <a:r>
              <a:rPr lang="en-IN" dirty="0">
                <a:latin typeface="Times New Roman" panose="02020603050405020304" pitchFamily="18" charset="0"/>
                <a:ea typeface="Arial" panose="020B0604020202020204" pitchFamily="34" charset="0"/>
                <a:cs typeface="Times New Roman" panose="02020603050405020304" pitchFamily="18" charset="0"/>
              </a:rPr>
              <a:t>(8192);</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r>
              <a:rPr lang="en-IN" dirty="0" err="1">
                <a:latin typeface="Times New Roman" panose="02020603050405020304" pitchFamily="18" charset="0"/>
                <a:ea typeface="Arial" panose="020B0604020202020204" pitchFamily="34" charset="0"/>
                <a:cs typeface="Times New Roman" panose="02020603050405020304" pitchFamily="18" charset="0"/>
              </a:rPr>
              <a:t>container.setMaxBinaryMessageBufferSize</a:t>
            </a:r>
            <a:r>
              <a:rPr lang="en-IN" dirty="0">
                <a:latin typeface="Times New Roman" panose="02020603050405020304" pitchFamily="18" charset="0"/>
                <a:ea typeface="Arial" panose="020B0604020202020204" pitchFamily="34" charset="0"/>
                <a:cs typeface="Times New Roman" panose="02020603050405020304" pitchFamily="18" charset="0"/>
              </a:rPr>
              <a:t>(8192);</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return container;</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a:t>
            </a:r>
          </a:p>
        </p:txBody>
      </p:sp>
    </p:spTree>
    <p:extLst>
      <p:ext uri="{BB962C8B-B14F-4D97-AF65-F5344CB8AC3E}">
        <p14:creationId xmlns:p14="http://schemas.microsoft.com/office/powerpoint/2010/main" val="1418194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7" name="TextBox 6">
            <a:extLst>
              <a:ext uri="{FF2B5EF4-FFF2-40B4-BE49-F238E27FC236}">
                <a16:creationId xmlns:a16="http://schemas.microsoft.com/office/drawing/2014/main" id="{1A521886-A1DC-C1EC-6392-5263384F6C69}"/>
              </a:ext>
            </a:extLst>
          </p:cNvPr>
          <p:cNvSpPr txBox="1"/>
          <p:nvPr/>
        </p:nvSpPr>
        <p:spPr>
          <a:xfrm>
            <a:off x="329475" y="866865"/>
            <a:ext cx="10828017" cy="6119239"/>
          </a:xfrm>
          <a:prstGeom prst="rect">
            <a:avLst/>
          </a:prstGeom>
          <a:noFill/>
        </p:spPr>
        <p:txBody>
          <a:bodyPr wrap="square">
            <a:spAutoFit/>
          </a:bodyPr>
          <a:lstStyle/>
          <a:p>
            <a:pPr algn="just">
              <a:lnSpc>
                <a:spcPct val="115000"/>
              </a:lnSpc>
            </a:pPr>
            <a:r>
              <a:rPr lang="en-IN"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Backend Connection server logic</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@RestController</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@RequestMapping("/")</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class </a:t>
            </a:r>
            <a:r>
              <a:rPr lang="en-IN" dirty="0" err="1">
                <a:latin typeface="Times New Roman" panose="02020603050405020304" pitchFamily="18" charset="0"/>
                <a:ea typeface="Arial" panose="020B0604020202020204" pitchFamily="34" charset="0"/>
                <a:cs typeface="Times New Roman" panose="02020603050405020304" pitchFamily="18" charset="0"/>
              </a:rPr>
              <a:t>HomeController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@GetMapping</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String home()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return "Get along 12th man army RCB";</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@RestController</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@RequestMapping("/api")</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class </a:t>
            </a:r>
            <a:r>
              <a:rPr lang="en-IN" dirty="0" err="1">
                <a:latin typeface="Times New Roman" panose="02020603050405020304" pitchFamily="18" charset="0"/>
                <a:ea typeface="Arial" panose="020B0604020202020204" pitchFamily="34" charset="0"/>
                <a:cs typeface="Times New Roman" panose="02020603050405020304" pitchFamily="18" charset="0"/>
              </a:rPr>
              <a:t>ApiController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@GetMapping("/user")</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String </a:t>
            </a:r>
            <a:r>
              <a:rPr lang="en-IN" dirty="0" err="1">
                <a:latin typeface="Times New Roman" panose="02020603050405020304" pitchFamily="18" charset="0"/>
                <a:ea typeface="Arial" panose="020B0604020202020204" pitchFamily="34" charset="0"/>
                <a:cs typeface="Times New Roman" panose="02020603050405020304" pitchFamily="18" charset="0"/>
              </a:rPr>
              <a:t>getUser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return "User API";</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p>
        </p:txBody>
      </p:sp>
    </p:spTree>
    <p:extLst>
      <p:ext uri="{BB962C8B-B14F-4D97-AF65-F5344CB8AC3E}">
        <p14:creationId xmlns:p14="http://schemas.microsoft.com/office/powerpoint/2010/main" val="33706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7" name="TextBox 6">
            <a:extLst>
              <a:ext uri="{FF2B5EF4-FFF2-40B4-BE49-F238E27FC236}">
                <a16:creationId xmlns:a16="http://schemas.microsoft.com/office/drawing/2014/main" id="{1A521886-A1DC-C1EC-6392-5263384F6C69}"/>
              </a:ext>
            </a:extLst>
          </p:cNvPr>
          <p:cNvSpPr txBox="1"/>
          <p:nvPr/>
        </p:nvSpPr>
        <p:spPr>
          <a:xfrm>
            <a:off x="329475" y="866865"/>
            <a:ext cx="10828017" cy="6119239"/>
          </a:xfrm>
          <a:prstGeom prst="rect">
            <a:avLst/>
          </a:prstGeom>
          <a:noFill/>
        </p:spPr>
        <p:txBody>
          <a:bodyPr wrap="square">
            <a:spAutoFit/>
          </a:bodyPr>
          <a:lstStyle/>
          <a:p>
            <a:pPr algn="just">
              <a:lnSpc>
                <a:spcPct val="115000"/>
              </a:lnSpc>
            </a:pPr>
            <a:r>
              <a:rPr lang="en-IN"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Backend Connection server logic</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@RestController</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@RequestMapping("/")</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class </a:t>
            </a:r>
            <a:r>
              <a:rPr lang="en-IN" dirty="0" err="1">
                <a:latin typeface="Times New Roman" panose="02020603050405020304" pitchFamily="18" charset="0"/>
                <a:ea typeface="Arial" panose="020B0604020202020204" pitchFamily="34" charset="0"/>
                <a:cs typeface="Times New Roman" panose="02020603050405020304" pitchFamily="18" charset="0"/>
              </a:rPr>
              <a:t>HomeController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@GetMapping</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String home()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return "Get along 12th man army RCB";</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@RestController</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@RequestMapping("/api")</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class </a:t>
            </a:r>
            <a:r>
              <a:rPr lang="en-IN" dirty="0" err="1">
                <a:latin typeface="Times New Roman" panose="02020603050405020304" pitchFamily="18" charset="0"/>
                <a:ea typeface="Arial" panose="020B0604020202020204" pitchFamily="34" charset="0"/>
                <a:cs typeface="Times New Roman" panose="02020603050405020304" pitchFamily="18" charset="0"/>
              </a:rPr>
              <a:t>ApiController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endParaRPr lang="en-IN"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@GetMapping("/user")</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public String </a:t>
            </a:r>
            <a:r>
              <a:rPr lang="en-IN" dirty="0" err="1">
                <a:latin typeface="Times New Roman" panose="02020603050405020304" pitchFamily="18" charset="0"/>
                <a:ea typeface="Arial" panose="020B0604020202020204" pitchFamily="34" charset="0"/>
                <a:cs typeface="Times New Roman" panose="02020603050405020304" pitchFamily="18" charset="0"/>
              </a:rPr>
              <a:t>getUser</a:t>
            </a:r>
            <a:r>
              <a:rPr lang="en-IN" dirty="0">
                <a:latin typeface="Times New Roman" panose="02020603050405020304" pitchFamily="18" charset="0"/>
                <a:ea typeface="Arial" panose="020B0604020202020204" pitchFamily="34" charset="0"/>
                <a:cs typeface="Times New Roman" panose="02020603050405020304" pitchFamily="18" charset="0"/>
              </a:rPr>
              <a:t>() {</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return "User API";</a:t>
            </a:r>
          </a:p>
          <a:p>
            <a:pPr algn="just">
              <a:lnSpc>
                <a:spcPct val="115000"/>
              </a:lnSpc>
            </a:pPr>
            <a:r>
              <a:rPr lang="en-IN" dirty="0">
                <a:latin typeface="Times New Roman" panose="02020603050405020304" pitchFamily="18" charset="0"/>
                <a:ea typeface="Arial" panose="020B0604020202020204" pitchFamily="34" charset="0"/>
                <a:cs typeface="Times New Roman" panose="02020603050405020304" pitchFamily="18" charset="0"/>
              </a:rPr>
              <a:t>    }</a:t>
            </a:r>
          </a:p>
        </p:txBody>
      </p:sp>
    </p:spTree>
    <p:extLst>
      <p:ext uri="{BB962C8B-B14F-4D97-AF65-F5344CB8AC3E}">
        <p14:creationId xmlns:p14="http://schemas.microsoft.com/office/powerpoint/2010/main" val="66122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7" name="TextBox 6">
            <a:extLst>
              <a:ext uri="{FF2B5EF4-FFF2-40B4-BE49-F238E27FC236}">
                <a16:creationId xmlns:a16="http://schemas.microsoft.com/office/drawing/2014/main" id="{4EA6B4E1-DB62-ABC8-9376-891CD4ACDF4E}"/>
              </a:ext>
            </a:extLst>
          </p:cNvPr>
          <p:cNvSpPr txBox="1"/>
          <p:nvPr/>
        </p:nvSpPr>
        <p:spPr>
          <a:xfrm>
            <a:off x="490219" y="1349647"/>
            <a:ext cx="11523587" cy="4566315"/>
          </a:xfrm>
          <a:prstGeom prst="rect">
            <a:avLst/>
          </a:prstGeom>
          <a:noFill/>
        </p:spPr>
        <p:txBody>
          <a:bodyPr wrap="square">
            <a:spAutoFit/>
          </a:bodyPr>
          <a:lstStyle/>
          <a:p>
            <a:pPr algn="just">
              <a:lnSpc>
                <a:spcPct val="115000"/>
              </a:lnSpc>
            </a:pPr>
            <a:r>
              <a:rPr lang="en-US" b="1" i="1" u="sng" dirty="0">
                <a:latin typeface="Times New Roman" panose="02020603050405020304" pitchFamily="18" charset="0"/>
                <a:ea typeface="Arial" panose="020B0604020202020204" pitchFamily="34" charset="0"/>
                <a:cs typeface="Times New Roman" panose="02020603050405020304" pitchFamily="18" charset="0"/>
              </a:rPr>
              <a:t>Introduction of Chat project:</a:t>
            </a:r>
          </a:p>
          <a:p>
            <a:pPr marL="285750" indent="-285750" algn="just">
              <a:lnSpc>
                <a:spcPct val="115000"/>
              </a:lnSpc>
              <a:buFont typeface="Wingdings" panose="05000000000000000000" pitchFamily="2" charset="2"/>
              <a:buChar char="q"/>
            </a:pPr>
            <a:r>
              <a:rPr lang="en-US" sz="1600" dirty="0">
                <a:latin typeface="Times New Roman" panose="02020603050405020304" pitchFamily="18" charset="0"/>
                <a:ea typeface="Arial" panose="020B0604020202020204" pitchFamily="34" charset="0"/>
                <a:cs typeface="Times New Roman" panose="02020603050405020304" pitchFamily="18" charset="0"/>
              </a:rPr>
              <a:t>develop a chat application that will allow users to communicate with</a:t>
            </a:r>
          </a:p>
          <a:p>
            <a:pPr marL="285750" indent="-285750" algn="just">
              <a:lnSpc>
                <a:spcPct val="115000"/>
              </a:lnSpc>
              <a:buFont typeface="Wingdings" panose="05000000000000000000" pitchFamily="2" charset="2"/>
              <a:buChar char="q"/>
            </a:pPr>
            <a:r>
              <a:rPr lang="en-US" sz="1600" dirty="0">
                <a:latin typeface="Times New Roman" panose="02020603050405020304" pitchFamily="18" charset="0"/>
                <a:ea typeface="Arial" panose="020B0604020202020204" pitchFamily="34" charset="0"/>
                <a:cs typeface="Times New Roman" panose="02020603050405020304" pitchFamily="18" charset="0"/>
              </a:rPr>
              <a:t>each other in real-time. The application will be available on both desktop and mobile devices,</a:t>
            </a:r>
          </a:p>
          <a:p>
            <a:pPr marL="285750" indent="-285750" algn="just">
              <a:lnSpc>
                <a:spcPct val="115000"/>
              </a:lnSpc>
              <a:buFont typeface="Wingdings" panose="05000000000000000000" pitchFamily="2" charset="2"/>
              <a:buChar char="q"/>
            </a:pPr>
            <a:r>
              <a:rPr lang="en-US" sz="1600" dirty="0">
                <a:latin typeface="Times New Roman" panose="02020603050405020304" pitchFamily="18" charset="0"/>
                <a:ea typeface="Arial" panose="020B0604020202020204" pitchFamily="34" charset="0"/>
                <a:cs typeface="Times New Roman" panose="02020603050405020304" pitchFamily="18" charset="0"/>
              </a:rPr>
              <a:t>and will be easy to use and navigate. The primary purpose of the chat application is to provide a</a:t>
            </a:r>
          </a:p>
          <a:p>
            <a:pPr marL="285750" indent="-285750" algn="just">
              <a:lnSpc>
                <a:spcPct val="115000"/>
              </a:lnSpc>
              <a:buFont typeface="Wingdings" panose="05000000000000000000" pitchFamily="2" charset="2"/>
              <a:buChar char="q"/>
            </a:pPr>
            <a:r>
              <a:rPr lang="en-US" sz="1600" dirty="0">
                <a:latin typeface="Times New Roman" panose="02020603050405020304" pitchFamily="18" charset="0"/>
                <a:ea typeface="Arial" panose="020B0604020202020204" pitchFamily="34" charset="0"/>
                <a:cs typeface="Times New Roman" panose="02020603050405020304" pitchFamily="18" charset="0"/>
              </a:rPr>
              <a:t>simple and effective way for users to communicate with each other.</a:t>
            </a:r>
          </a:p>
          <a:p>
            <a:pPr algn="just">
              <a:lnSpc>
                <a:spcPct val="115000"/>
              </a:lnSpc>
            </a:pPr>
            <a:r>
              <a:rPr lang="en-US" sz="1600" b="1" i="1" u="sng" dirty="0">
                <a:latin typeface="Times New Roman" panose="02020603050405020304" pitchFamily="18" charset="0"/>
                <a:ea typeface="Arial" panose="020B0604020202020204" pitchFamily="34" charset="0"/>
                <a:cs typeface="Times New Roman" panose="02020603050405020304" pitchFamily="18" charset="0"/>
              </a:rPr>
              <a:t>Problem Statement </a:t>
            </a:r>
          </a:p>
          <a:p>
            <a:pPr marL="285750" indent="-285750" algn="just">
              <a:lnSpc>
                <a:spcPct val="115000"/>
              </a:lnSpc>
              <a:buFont typeface="Wingdings" panose="05000000000000000000" pitchFamily="2" charset="2"/>
              <a:buChar char="q"/>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Our project aims to address the limitations of existing chat applications and enhance the user experience.</a:t>
            </a:r>
          </a:p>
          <a:p>
            <a:pPr marL="285750" indent="-285750" algn="just">
              <a:lnSpc>
                <a:spcPct val="115000"/>
              </a:lnSpc>
              <a:buFont typeface="Wingdings" panose="05000000000000000000" pitchFamily="2" charset="2"/>
              <a:buChar char="q"/>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Many chat applications lack essential features and face challenges in terms of scalability and user engagement</a:t>
            </a:r>
          </a:p>
          <a:p>
            <a:pPr algn="just">
              <a:lnSpc>
                <a:spcPct val="115000"/>
              </a:lnSpc>
            </a:pPr>
            <a:r>
              <a:rPr lang="en-US" sz="1600" b="1" i="1" u="sng" dirty="0">
                <a:latin typeface="Times New Roman" panose="02020603050405020304" pitchFamily="18" charset="0"/>
                <a:ea typeface="Arial" panose="020B0604020202020204" pitchFamily="34" charset="0"/>
                <a:cs typeface="Times New Roman" panose="02020603050405020304" pitchFamily="18" charset="0"/>
              </a:rPr>
              <a:t>Purpose of our project</a:t>
            </a:r>
          </a:p>
          <a:p>
            <a:pPr marL="285750" indent="-285750" algn="just">
              <a:lnSpc>
                <a:spcPct val="115000"/>
              </a:lnSpc>
              <a:buFont typeface="Wingdings" panose="05000000000000000000" pitchFamily="2" charset="2"/>
              <a:buChar char="q"/>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The purpose of our chat application project is to create a comprehensive solution that caters to the evolving communication needs of users..</a:t>
            </a:r>
          </a:p>
          <a:p>
            <a:pPr algn="just">
              <a:lnSpc>
                <a:spcPct val="115000"/>
              </a:lnSpc>
            </a:pPr>
            <a:r>
              <a:rPr lang="en-US" sz="1600" b="1" i="1" u="sng" dirty="0">
                <a:latin typeface="Times New Roman" panose="02020603050405020304" pitchFamily="18" charset="0"/>
                <a:ea typeface="Arial" panose="020B0604020202020204" pitchFamily="34" charset="0"/>
                <a:cs typeface="Times New Roman" panose="02020603050405020304" pitchFamily="18" charset="0"/>
              </a:rPr>
              <a:t>Scope of Project</a:t>
            </a:r>
          </a:p>
          <a:p>
            <a:pPr marL="285750" indent="-285750" algn="just">
              <a:lnSpc>
                <a:spcPct val="115000"/>
              </a:lnSpc>
              <a:buFont typeface="Wingdings" panose="05000000000000000000" pitchFamily="2" charset="2"/>
              <a:buChar char="q"/>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Our project will focus on developing a chat application for mobile and web platforms.</a:t>
            </a:r>
          </a:p>
          <a:p>
            <a:pPr marL="285750" indent="-285750" algn="just">
              <a:lnSpc>
                <a:spcPct val="115000"/>
              </a:lnSpc>
              <a:buFont typeface="Wingdings" panose="05000000000000000000" pitchFamily="2" charset="2"/>
              <a:buChar char="q"/>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The application will support real-time messaging, file sharing, group chats, and other essential features.</a:t>
            </a:r>
          </a:p>
          <a:p>
            <a:pPr marL="285750" indent="-285750" algn="just">
              <a:lnSpc>
                <a:spcPct val="115000"/>
              </a:lnSpc>
              <a:buFont typeface="Wingdings" panose="05000000000000000000" pitchFamily="2" charset="2"/>
              <a:buChar char="q"/>
            </a:pPr>
            <a:r>
              <a:rPr lang="en-US" sz="1600" dirty="0">
                <a:effectLst/>
                <a:latin typeface="Times New Roman" panose="02020603050405020304" pitchFamily="18" charset="0"/>
                <a:ea typeface="Arial" panose="020B0604020202020204" pitchFamily="34" charset="0"/>
                <a:cs typeface="Times New Roman" panose="02020603050405020304" pitchFamily="18" charset="0"/>
              </a:rPr>
              <a:t>Integration with popular communication platforms and services will be considered to provide a unified experience.</a:t>
            </a:r>
          </a:p>
          <a:p>
            <a:pPr algn="just">
              <a:lnSpc>
                <a:spcPct val="115000"/>
              </a:lnSpc>
            </a:pPr>
            <a:endParaRPr lang="en-IN" sz="14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Introduction</a:t>
            </a:r>
            <a:endParaRPr lang="en-IN" sz="2400" dirty="0">
              <a:solidFill>
                <a:schemeClr val="bg1"/>
              </a:solidFill>
            </a:endParaRPr>
          </a:p>
        </p:txBody>
      </p:sp>
    </p:spTree>
    <p:extLst>
      <p:ext uri="{BB962C8B-B14F-4D97-AF65-F5344CB8AC3E}">
        <p14:creationId xmlns:p14="http://schemas.microsoft.com/office/powerpoint/2010/main" val="3066299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US" sz="2400" b="1" dirty="0" err="1">
                <a:solidFill>
                  <a:schemeClr val="bg1"/>
                </a:solidFill>
                <a:latin typeface="Times New Roman" panose="02020603050405020304" pitchFamily="18" charset="0"/>
              </a:rPr>
              <a:t>Github</a:t>
            </a:r>
            <a:r>
              <a:rPr lang="en-US" sz="2400" b="1" dirty="0">
                <a:solidFill>
                  <a:schemeClr val="bg1"/>
                </a:solidFill>
                <a:latin typeface="Times New Roman" panose="02020603050405020304" pitchFamily="18" charset="0"/>
              </a:rPr>
              <a:t> link</a:t>
            </a:r>
            <a:endParaRPr lang="en-IN" sz="2400" b="1" dirty="0">
              <a:solidFill>
                <a:schemeClr val="bg1"/>
              </a:solidFill>
              <a:latin typeface="Times New Roman" panose="02020603050405020304" pitchFamily="18" charset="0"/>
            </a:endParaRPr>
          </a:p>
        </p:txBody>
      </p:sp>
      <p:sp>
        <p:nvSpPr>
          <p:cNvPr id="7" name="TextBox 6">
            <a:extLst>
              <a:ext uri="{FF2B5EF4-FFF2-40B4-BE49-F238E27FC236}">
                <a16:creationId xmlns:a16="http://schemas.microsoft.com/office/drawing/2014/main" id="{4E34D14B-9278-1F90-25E3-1FABACE2AC59}"/>
              </a:ext>
            </a:extLst>
          </p:cNvPr>
          <p:cNvSpPr txBox="1"/>
          <p:nvPr/>
        </p:nvSpPr>
        <p:spPr>
          <a:xfrm>
            <a:off x="490219" y="1349646"/>
            <a:ext cx="5816451" cy="416204"/>
          </a:xfrm>
          <a:prstGeom prst="rect">
            <a:avLst/>
          </a:prstGeom>
          <a:noFill/>
        </p:spPr>
        <p:txBody>
          <a:bodyPr wrap="square">
            <a:spAutoFit/>
          </a:bodyPr>
          <a:lstStyle/>
          <a:p>
            <a:pPr algn="just">
              <a:lnSpc>
                <a:spcPct val="115000"/>
              </a:lnSpc>
            </a:pPr>
            <a:r>
              <a:rPr lang="en-IN" sz="2000" dirty="0">
                <a:effectLst/>
                <a:latin typeface="Times New Roman" panose="02020603050405020304" pitchFamily="18" charset="0"/>
                <a:ea typeface="Arial" panose="020B0604020202020204" pitchFamily="34" charset="0"/>
                <a:cs typeface="Times New Roman" panose="02020603050405020304" pitchFamily="18" charset="0"/>
                <a:hlinkClick r:id="rId5"/>
              </a:rPr>
              <a:t>https://github.com/Vihar1179/Chatty.git</a:t>
            </a:r>
            <a:r>
              <a:rPr lang="en-IN" sz="2000" dirty="0">
                <a:effectLst/>
                <a:latin typeface="Times New Roman" panose="02020603050405020304" pitchFamily="18" charset="0"/>
                <a:ea typeface="Arial" panose="020B0604020202020204" pitchFamily="34" charset="0"/>
                <a:cs typeface="Times New Roman" panose="02020603050405020304" pitchFamily="18" charset="0"/>
              </a:rPr>
              <a:t> - Git hub link</a:t>
            </a:r>
          </a:p>
        </p:txBody>
      </p:sp>
    </p:spTree>
    <p:extLst>
      <p:ext uri="{BB962C8B-B14F-4D97-AF65-F5344CB8AC3E}">
        <p14:creationId xmlns:p14="http://schemas.microsoft.com/office/powerpoint/2010/main" val="29474581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724945-B0BE-808F-85C2-83F610B3D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390609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1DD20-5C2A-FAEA-D7EA-A48B50065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587875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F1B18-B5A2-5FC0-D346-AD6D5CA11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294304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85D09B-E400-8C13-8F84-D8EE1E9A4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409538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4CE9C4-4173-8577-D691-49D9229DA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595750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C3001A-616D-51CA-3215-A425BA350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98323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Thank you </a:t>
            </a:r>
          </a:p>
        </p:txBody>
      </p:sp>
      <p:pic>
        <p:nvPicPr>
          <p:cNvPr id="3" name="Picture 2">
            <a:extLst>
              <a:ext uri="{FF2B5EF4-FFF2-40B4-BE49-F238E27FC236}">
                <a16:creationId xmlns:a16="http://schemas.microsoft.com/office/drawing/2014/main" id="{56E534C4-77E9-26C6-2626-D2B9A0E40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550" y="1344843"/>
            <a:ext cx="4762500" cy="4762500"/>
          </a:xfrm>
          <a:prstGeom prst="rect">
            <a:avLst/>
          </a:prstGeom>
        </p:spPr>
      </p:pic>
    </p:spTree>
    <p:extLst>
      <p:ext uri="{BB962C8B-B14F-4D97-AF65-F5344CB8AC3E}">
        <p14:creationId xmlns:p14="http://schemas.microsoft.com/office/powerpoint/2010/main" val="767962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UML C</a:t>
            </a:r>
            <a:r>
              <a:rPr lang="en-IN" sz="2400" b="1" dirty="0">
                <a:solidFill>
                  <a:schemeClr val="bg1"/>
                </a:solidFill>
                <a:latin typeface="Times New Roman" panose="02020603050405020304" pitchFamily="18" charset="0"/>
                <a:ea typeface="Arial" panose="020B0604020202020204" pitchFamily="34" charset="0"/>
              </a:rPr>
              <a:t>lass Diagram</a:t>
            </a:r>
            <a:r>
              <a:rPr lang="en-IN" sz="1400" dirty="0">
                <a:solidFill>
                  <a:schemeClr val="bg1"/>
                </a:solidFill>
                <a:effectLst/>
                <a:latin typeface="Arial" panose="020B0604020202020204" pitchFamily="34" charset="0"/>
                <a:ea typeface="Arial" panose="020B0604020202020204" pitchFamily="34" charset="0"/>
              </a:rPr>
              <a:t> </a:t>
            </a:r>
          </a:p>
        </p:txBody>
      </p:sp>
      <p:sp>
        <p:nvSpPr>
          <p:cNvPr id="7" name="TextBox 6">
            <a:extLst>
              <a:ext uri="{FF2B5EF4-FFF2-40B4-BE49-F238E27FC236}">
                <a16:creationId xmlns:a16="http://schemas.microsoft.com/office/drawing/2014/main" id="{42C9D8A8-1C42-C2FD-EA56-C22FFDE8AF0E}"/>
              </a:ext>
            </a:extLst>
          </p:cNvPr>
          <p:cNvSpPr txBox="1"/>
          <p:nvPr/>
        </p:nvSpPr>
        <p:spPr>
          <a:xfrm>
            <a:off x="490228" y="1243415"/>
            <a:ext cx="10828011" cy="385362"/>
          </a:xfrm>
          <a:prstGeom prst="rect">
            <a:avLst/>
          </a:prstGeom>
          <a:noFill/>
        </p:spPr>
        <p:txBody>
          <a:bodyPr wrap="square">
            <a:spAutoFit/>
          </a:bodyPr>
          <a:lstStyle/>
          <a:p>
            <a:pPr algn="just">
              <a:lnSpc>
                <a:spcPct val="115000"/>
              </a:lnSpc>
            </a:pP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69D4A06-CF78-9134-8CDC-F244D915E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147" y="1062318"/>
            <a:ext cx="9872171" cy="5457659"/>
          </a:xfrm>
          <a:prstGeom prst="rect">
            <a:avLst/>
          </a:prstGeom>
        </p:spPr>
      </p:pic>
    </p:spTree>
    <p:extLst>
      <p:ext uri="{BB962C8B-B14F-4D97-AF65-F5344CB8AC3E}">
        <p14:creationId xmlns:p14="http://schemas.microsoft.com/office/powerpoint/2010/main" val="30347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Project Overview</a:t>
            </a:r>
            <a:endParaRPr lang="en-IN" sz="1400" dirty="0">
              <a:solidFill>
                <a:schemeClr val="bg1"/>
              </a:solidFill>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9E6CB871-F71A-0AA9-2DC6-C9AA195CBD29}"/>
              </a:ext>
            </a:extLst>
          </p:cNvPr>
          <p:cNvSpPr txBox="1"/>
          <p:nvPr/>
        </p:nvSpPr>
        <p:spPr>
          <a:xfrm>
            <a:off x="217505" y="1048497"/>
            <a:ext cx="11411045" cy="6013056"/>
          </a:xfrm>
          <a:prstGeom prst="rect">
            <a:avLst/>
          </a:prstGeom>
          <a:noFill/>
        </p:spPr>
        <p:txBody>
          <a:bodyPr wrap="square">
            <a:spAutoFit/>
          </a:bodyPr>
          <a:lstStyle/>
          <a:p>
            <a:pPr>
              <a:lnSpc>
                <a:spcPct val="115000"/>
              </a:lnSpc>
            </a:pPr>
            <a:r>
              <a:rPr lang="en-US" sz="2000"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Features:</a:t>
            </a:r>
          </a:p>
          <a:p>
            <a:pPr marL="342900" indent="-342900">
              <a:lnSpc>
                <a:spcPct val="115000"/>
              </a:lnSpc>
              <a:buFont typeface="Wingdings" panose="05000000000000000000" pitchFamily="2" charset="2"/>
              <a:buChar char="q"/>
            </a:pPr>
            <a:r>
              <a:rPr lang="en-US" sz="2000" b="1" i="1" dirty="0">
                <a:effectLst/>
                <a:latin typeface="Times New Roman" panose="02020603050405020304" pitchFamily="18" charset="0"/>
                <a:ea typeface="Arial" panose="020B0604020202020204" pitchFamily="34" charset="0"/>
                <a:cs typeface="Times New Roman" panose="02020603050405020304" pitchFamily="18" charset="0"/>
              </a:rPr>
              <a:t>Real-time messaging</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Users can exchange messages instantly, enabling seamless and quick communication.</a:t>
            </a:r>
          </a:p>
          <a:p>
            <a:pPr marL="342900" indent="-342900">
              <a:lnSpc>
                <a:spcPct val="115000"/>
              </a:lnSpc>
              <a:buFont typeface="Wingdings" panose="05000000000000000000" pitchFamily="2" charset="2"/>
              <a:buChar char="q"/>
            </a:pPr>
            <a:r>
              <a:rPr lang="en-US" sz="2000" b="1" i="1" dirty="0">
                <a:effectLst/>
                <a:latin typeface="Times New Roman" panose="02020603050405020304" pitchFamily="18" charset="0"/>
                <a:ea typeface="Arial" panose="020B0604020202020204" pitchFamily="34" charset="0"/>
                <a:cs typeface="Times New Roman" panose="02020603050405020304" pitchFamily="18" charset="0"/>
              </a:rPr>
              <a:t>Group chats and channels, Profile Pic: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The application allows users to create and participate in group conversations or channels for teamwork and community building, Users can keep their profile pic while signing up</a:t>
            </a:r>
          </a:p>
          <a:p>
            <a:pPr marL="342900" indent="-342900">
              <a:lnSpc>
                <a:spcPct val="115000"/>
              </a:lnSpc>
              <a:buFont typeface="Wingdings" panose="05000000000000000000" pitchFamily="2" charset="2"/>
              <a:buChar char="q"/>
            </a:pPr>
            <a:r>
              <a:rPr lang="en-US" sz="2000" b="1" i="1" dirty="0">
                <a:effectLst/>
                <a:latin typeface="Times New Roman" panose="02020603050405020304" pitchFamily="18" charset="0"/>
                <a:ea typeface="Arial" panose="020B0604020202020204" pitchFamily="34" charset="0"/>
                <a:cs typeface="Times New Roman" panose="02020603050405020304" pitchFamily="18" charset="0"/>
              </a:rPr>
              <a:t>Emojis and stickers: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A collection of expressive emojis and stickers are available to add fun and emotions to conversations.</a:t>
            </a:r>
          </a:p>
          <a:p>
            <a:pPr marL="342900" indent="-342900">
              <a:lnSpc>
                <a:spcPct val="115000"/>
              </a:lnSpc>
              <a:buFont typeface="Wingdings" panose="05000000000000000000" pitchFamily="2" charset="2"/>
              <a:buChar char="q"/>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(Press the win+; button to get access) for emojis </a:t>
            </a:r>
          </a:p>
          <a:p>
            <a:pPr marL="342900" indent="-342900">
              <a:lnSpc>
                <a:spcPct val="115000"/>
              </a:lnSpc>
              <a:buFont typeface="Wingdings" panose="05000000000000000000" pitchFamily="2" charset="2"/>
              <a:buChar char="q"/>
            </a:pPr>
            <a:r>
              <a:rPr lang="en-US" sz="2000" b="1" i="1" dirty="0">
                <a:latin typeface="Times New Roman" panose="02020603050405020304" pitchFamily="18" charset="0"/>
                <a:ea typeface="Arial" panose="020B0604020202020204" pitchFamily="34" charset="0"/>
                <a:cs typeface="Times New Roman" panose="02020603050405020304" pitchFamily="18" charset="0"/>
              </a:rPr>
              <a:t>Notification and Report: </a:t>
            </a:r>
            <a:r>
              <a:rPr lang="en-US" sz="2000" dirty="0">
                <a:latin typeface="Times New Roman" panose="02020603050405020304" pitchFamily="18" charset="0"/>
                <a:ea typeface="Arial" panose="020B0604020202020204" pitchFamily="34" charset="0"/>
                <a:cs typeface="Times New Roman" panose="02020603050405020304" pitchFamily="18" charset="0"/>
              </a:rPr>
              <a:t>Users receive timely notifications and can report a user through mail</a:t>
            </a:r>
          </a:p>
          <a:p>
            <a:pPr marL="342900" indent="-342900">
              <a:lnSpc>
                <a:spcPct val="115000"/>
              </a:lnSpc>
              <a:buFont typeface="Wingdings" panose="05000000000000000000" pitchFamily="2" charset="2"/>
              <a:buChar char="q"/>
            </a:pPr>
            <a:r>
              <a:rPr lang="en-US" sz="2000" b="1" i="1" dirty="0">
                <a:latin typeface="Times New Roman" panose="02020603050405020304" pitchFamily="18" charset="0"/>
                <a:ea typeface="Arial" panose="020B0604020202020204" pitchFamily="34" charset="0"/>
                <a:cs typeface="Times New Roman" panose="02020603050405020304" pitchFamily="18" charset="0"/>
              </a:rPr>
              <a:t>Search users and view profile</a:t>
            </a:r>
            <a:r>
              <a:rPr lang="en-US" sz="2000" dirty="0">
                <a:latin typeface="Times New Roman" panose="02020603050405020304" pitchFamily="18" charset="0"/>
                <a:ea typeface="Arial" panose="020B0604020202020204" pitchFamily="34" charset="0"/>
                <a:cs typeface="Times New Roman" panose="02020603050405020304" pitchFamily="18" charset="0"/>
              </a:rPr>
              <a:t>: Users can search other users to access the chat and they can view their own profile as well as others  </a:t>
            </a:r>
          </a:p>
          <a:p>
            <a:pPr marL="342900" indent="-342900">
              <a:lnSpc>
                <a:spcPct val="115000"/>
              </a:lnSpc>
              <a:buFont typeface="Wingdings" panose="05000000000000000000" pitchFamily="2" charset="2"/>
              <a:buChar char="q"/>
            </a:pPr>
            <a:r>
              <a:rPr lang="en-US" sz="2000" b="1" i="1" dirty="0">
                <a:effectLst/>
                <a:latin typeface="Times New Roman" panose="02020603050405020304" pitchFamily="18" charset="0"/>
                <a:ea typeface="Arial" panose="020B0604020202020204" pitchFamily="34" charset="0"/>
                <a:cs typeface="Times New Roman" panose="02020603050405020304" pitchFamily="18" charset="0"/>
              </a:rPr>
              <a:t>Background Images and Lottie Typing: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You will find different background images for single chat one and group chat one and users when  typing gets the </a:t>
            </a:r>
            <a:r>
              <a:rPr lang="en-US" sz="2000" dirty="0">
                <a:latin typeface="Times New Roman" panose="02020603050405020304" pitchFamily="18" charset="0"/>
                <a:ea typeface="Arial" panose="020B0604020202020204" pitchFamily="34" charset="0"/>
                <a:cs typeface="Times New Roman" panose="02020603050405020304" pitchFamily="18" charset="0"/>
              </a:rPr>
              <a:t>L</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ottie typing for other users</a:t>
            </a:r>
          </a:p>
          <a:p>
            <a:pPr marL="342900" indent="-342900">
              <a:lnSpc>
                <a:spcPct val="115000"/>
              </a:lnSpc>
              <a:buFont typeface="Wingdings" panose="05000000000000000000" pitchFamily="2" charset="2"/>
              <a:buChar char="q"/>
            </a:pPr>
            <a:r>
              <a:rPr lang="en-US" sz="2000" b="1" i="1" dirty="0">
                <a:latin typeface="Times New Roman" panose="02020603050405020304" pitchFamily="18" charset="0"/>
                <a:ea typeface="Arial" panose="020B0604020202020204" pitchFamily="34" charset="0"/>
                <a:cs typeface="Times New Roman" panose="02020603050405020304" pitchFamily="18" charset="0"/>
              </a:rPr>
              <a:t>Logout and Login: </a:t>
            </a:r>
            <a:r>
              <a:rPr lang="en-US" sz="2000" dirty="0">
                <a:latin typeface="Times New Roman" panose="02020603050405020304" pitchFamily="18" charset="0"/>
                <a:ea typeface="Arial" panose="020B0604020202020204" pitchFamily="34" charset="0"/>
                <a:cs typeface="Times New Roman" panose="02020603050405020304" pitchFamily="18" charset="0"/>
              </a:rPr>
              <a:t>Users can login and logout </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a:t>
            </a:r>
          </a:p>
          <a:p>
            <a:pPr>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7802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Project Overview</a:t>
            </a:r>
            <a:endParaRPr lang="en-IN" sz="1400" dirty="0">
              <a:solidFill>
                <a:schemeClr val="bg1"/>
              </a:solidFill>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9E6CB871-F71A-0AA9-2DC6-C9AA195CBD29}"/>
              </a:ext>
            </a:extLst>
          </p:cNvPr>
          <p:cNvSpPr txBox="1"/>
          <p:nvPr/>
        </p:nvSpPr>
        <p:spPr>
          <a:xfrm>
            <a:off x="390477" y="1182967"/>
            <a:ext cx="11411045" cy="5163593"/>
          </a:xfrm>
          <a:prstGeom prst="rect">
            <a:avLst/>
          </a:prstGeom>
          <a:noFill/>
        </p:spPr>
        <p:txBody>
          <a:bodyPr wrap="square">
            <a:spAutoFit/>
          </a:bodyPr>
          <a:lstStyle/>
          <a:p>
            <a:pPr>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Functionality:</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User registration and authentication: </a:t>
            </a:r>
            <a:r>
              <a:rPr lang="en-US" dirty="0">
                <a:effectLst/>
                <a:latin typeface="Times New Roman" panose="02020603050405020304" pitchFamily="18" charset="0"/>
                <a:ea typeface="Arial" panose="020B0604020202020204" pitchFamily="34" charset="0"/>
                <a:cs typeface="Times New Roman" panose="02020603050405020304" pitchFamily="18" charset="0"/>
              </a:rPr>
              <a:t>Users can create accounts and securely log in to access the chat application.</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Contact management: </a:t>
            </a:r>
            <a:r>
              <a:rPr lang="en-US" dirty="0">
                <a:effectLst/>
                <a:latin typeface="Times New Roman" panose="02020603050405020304" pitchFamily="18" charset="0"/>
                <a:ea typeface="Arial" panose="020B0604020202020204" pitchFamily="34" charset="0"/>
                <a:cs typeface="Times New Roman" panose="02020603050405020304" pitchFamily="18" charset="0"/>
              </a:rPr>
              <a:t>Users can manage their contacts, create friend lists, and search for other users.</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Chat history and synchronization: </a:t>
            </a:r>
            <a:r>
              <a:rPr lang="en-US" dirty="0">
                <a:effectLst/>
                <a:latin typeface="Times New Roman" panose="02020603050405020304" pitchFamily="18" charset="0"/>
                <a:ea typeface="Arial" panose="020B0604020202020204" pitchFamily="34" charset="0"/>
                <a:cs typeface="Times New Roman" panose="02020603050405020304" pitchFamily="18" charset="0"/>
              </a:rPr>
              <a:t>Messages and chat history are synced across devices, ensuring a seamless user experience.</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Message search and filtering</a:t>
            </a:r>
            <a:r>
              <a:rPr lang="en-US" dirty="0">
                <a:effectLst/>
                <a:latin typeface="Times New Roman" panose="02020603050405020304" pitchFamily="18" charset="0"/>
                <a:ea typeface="Arial" panose="020B0604020202020204" pitchFamily="34" charset="0"/>
                <a:cs typeface="Times New Roman" panose="02020603050405020304" pitchFamily="18" charset="0"/>
              </a:rPr>
              <a:t>: Users can search for specific messages or apply filters to easily find relevant conversations.</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Privacy and security: </a:t>
            </a:r>
            <a:r>
              <a:rPr lang="en-US" dirty="0">
                <a:effectLst/>
                <a:latin typeface="Times New Roman" panose="02020603050405020304" pitchFamily="18" charset="0"/>
                <a:ea typeface="Arial" panose="020B0604020202020204" pitchFamily="34" charset="0"/>
                <a:cs typeface="Times New Roman" panose="02020603050405020304" pitchFamily="18" charset="0"/>
              </a:rPr>
              <a:t>Robust measures are implemented to protect user data, encrypt communications, and prevent unauthorized access and the password that stores in the data base will be in code format so password will be protected </a:t>
            </a:r>
          </a:p>
          <a:p>
            <a:pPr>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Technology Stack:</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Front-end: </a:t>
            </a:r>
            <a:r>
              <a:rPr lang="en-US" dirty="0">
                <a:effectLst/>
                <a:latin typeface="Times New Roman" panose="02020603050405020304" pitchFamily="18" charset="0"/>
                <a:ea typeface="Arial" panose="020B0604020202020204" pitchFamily="34" charset="0"/>
                <a:cs typeface="Times New Roman" panose="02020603050405020304" pitchFamily="18" charset="0"/>
              </a:rPr>
              <a:t>HTML, CSS, JavaScript, React.js </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Back-end: </a:t>
            </a:r>
            <a:r>
              <a:rPr lang="en-US" dirty="0">
                <a:effectLst/>
                <a:latin typeface="Times New Roman" panose="02020603050405020304" pitchFamily="18" charset="0"/>
                <a:ea typeface="Arial" panose="020B0604020202020204" pitchFamily="34" charset="0"/>
                <a:cs typeface="Times New Roman" panose="02020603050405020304" pitchFamily="18" charset="0"/>
              </a:rPr>
              <a:t>Java, Spring boot</a:t>
            </a:r>
            <a:r>
              <a:rPr lang="en-US" dirty="0">
                <a:latin typeface="Times New Roman" panose="02020603050405020304" pitchFamily="18" charset="0"/>
                <a:ea typeface="Arial" panose="020B0604020202020204" pitchFamily="34" charset="0"/>
                <a:cs typeface="Times New Roman" panose="02020603050405020304" pitchFamily="18" charset="0"/>
              </a:rPr>
              <a:t>, Java Script, Node.js</a:t>
            </a:r>
            <a:endParaRPr lang="en-US" b="1" i="1"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Database: </a:t>
            </a:r>
            <a:r>
              <a:rPr lang="en-US" dirty="0">
                <a:effectLst/>
                <a:latin typeface="Times New Roman" panose="02020603050405020304" pitchFamily="18" charset="0"/>
                <a:ea typeface="Arial" panose="020B0604020202020204" pitchFamily="34" charset="0"/>
                <a:cs typeface="Times New Roman" panose="02020603050405020304" pitchFamily="18" charset="0"/>
              </a:rPr>
              <a:t>MongoDB</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Real-time communication: </a:t>
            </a:r>
            <a:r>
              <a:rPr lang="en-US" dirty="0">
                <a:effectLst/>
                <a:latin typeface="Times New Roman" panose="02020603050405020304" pitchFamily="18" charset="0"/>
                <a:ea typeface="Arial" panose="020B0604020202020204" pitchFamily="34" charset="0"/>
                <a:cs typeface="Times New Roman" panose="02020603050405020304" pitchFamily="18" charset="0"/>
              </a:rPr>
              <a:t>Socket.io</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Cloud structure for pictures: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Cloudinary</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p>
          <a:p>
            <a:pPr>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960958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Architecture Design</a:t>
            </a:r>
            <a:endParaRPr lang="en-IN" sz="1400" dirty="0">
              <a:solidFill>
                <a:schemeClr val="bg1"/>
              </a:solidFill>
              <a:effectLst/>
              <a:latin typeface="Arial" panose="020B0604020202020204" pitchFamily="34" charset="0"/>
              <a:ea typeface="Arial" panose="020B0604020202020204" pitchFamily="34" charset="0"/>
            </a:endParaRPr>
          </a:p>
        </p:txBody>
      </p:sp>
      <p:sp>
        <p:nvSpPr>
          <p:cNvPr id="10" name="TextBox 9">
            <a:extLst>
              <a:ext uri="{FF2B5EF4-FFF2-40B4-BE49-F238E27FC236}">
                <a16:creationId xmlns:a16="http://schemas.microsoft.com/office/drawing/2014/main" id="{F71EEDC0-3CC6-66B5-D744-43E72A9CA66B}"/>
              </a:ext>
            </a:extLst>
          </p:cNvPr>
          <p:cNvSpPr txBox="1"/>
          <p:nvPr/>
        </p:nvSpPr>
        <p:spPr>
          <a:xfrm>
            <a:off x="217505" y="1150399"/>
            <a:ext cx="11467318" cy="5482142"/>
          </a:xfrm>
          <a:prstGeom prst="rect">
            <a:avLst/>
          </a:prstGeom>
          <a:noFill/>
        </p:spPr>
        <p:txBody>
          <a:bodyPr wrap="square">
            <a:spAutoFit/>
          </a:bodyPr>
          <a:lstStyle/>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Front-End Design:</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User Interface (UI): </a:t>
            </a:r>
            <a:r>
              <a:rPr lang="en-US" dirty="0">
                <a:effectLst/>
                <a:latin typeface="Times New Roman" panose="02020603050405020304" pitchFamily="18" charset="0"/>
                <a:ea typeface="Arial" panose="020B0604020202020204" pitchFamily="34" charset="0"/>
                <a:cs typeface="Times New Roman" panose="02020603050405020304" pitchFamily="18" charset="0"/>
              </a:rPr>
              <a:t>The front-end design focuses on creating an intuitive and visually appealing user interface.</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Responsive Design: </a:t>
            </a:r>
            <a:r>
              <a:rPr lang="en-US" dirty="0">
                <a:effectLst/>
                <a:latin typeface="Times New Roman" panose="02020603050405020304" pitchFamily="18" charset="0"/>
                <a:ea typeface="Arial" panose="020B0604020202020204" pitchFamily="34" charset="0"/>
                <a:cs typeface="Times New Roman" panose="02020603050405020304" pitchFamily="18" charset="0"/>
              </a:rPr>
              <a:t>The application is designed to adapt seamlessly to different screen sizes and devices.</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Interactive Components: </a:t>
            </a:r>
            <a:r>
              <a:rPr lang="en-US" dirty="0">
                <a:effectLst/>
                <a:latin typeface="Times New Roman" panose="02020603050405020304" pitchFamily="18" charset="0"/>
                <a:ea typeface="Arial" panose="020B0604020202020204" pitchFamily="34" charset="0"/>
                <a:cs typeface="Times New Roman" panose="02020603050405020304" pitchFamily="18" charset="0"/>
              </a:rPr>
              <a:t>UI components such as chat bubbles, message input forms, and contact lists are designed for optimal user interaction.</a:t>
            </a: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Back-End Design:</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Server Infrastructure:</a:t>
            </a:r>
            <a:r>
              <a:rPr lang="en-US" dirty="0">
                <a:effectLst/>
                <a:latin typeface="Times New Roman" panose="02020603050405020304" pitchFamily="18" charset="0"/>
                <a:ea typeface="Arial" panose="020B0604020202020204" pitchFamily="34" charset="0"/>
                <a:cs typeface="Times New Roman" panose="02020603050405020304" pitchFamily="18" charset="0"/>
              </a:rPr>
              <a:t> The back-end consists of servers that handle the logic, processing, and storage of data.</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API Development: </a:t>
            </a:r>
            <a:r>
              <a:rPr lang="en-US" dirty="0">
                <a:effectLst/>
                <a:latin typeface="Times New Roman" panose="02020603050405020304" pitchFamily="18" charset="0"/>
                <a:ea typeface="Arial" panose="020B0604020202020204" pitchFamily="34" charset="0"/>
                <a:cs typeface="Times New Roman" panose="02020603050405020304" pitchFamily="18" charset="0"/>
              </a:rPr>
              <a:t>RESTful APIs are designed to enable communication between the front-end and the back-end.</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Business Logic: </a:t>
            </a:r>
            <a:r>
              <a:rPr lang="en-US" dirty="0">
                <a:effectLst/>
                <a:latin typeface="Times New Roman" panose="02020603050405020304" pitchFamily="18" charset="0"/>
                <a:ea typeface="Arial" panose="020B0604020202020204" pitchFamily="34" charset="0"/>
                <a:cs typeface="Times New Roman" panose="02020603050405020304" pitchFamily="18" charset="0"/>
              </a:rPr>
              <a:t>The back-end handles user authentication, message routing, notifications, and other essential functionalities.</a:t>
            </a: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b="1"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Database Design:</a:t>
            </a:r>
          </a:p>
          <a:p>
            <a:pPr algn="just">
              <a:lnSpc>
                <a:spcPct val="115000"/>
              </a:lnSpc>
            </a:pPr>
            <a:r>
              <a:rPr lang="en-US" b="1" i="1" dirty="0">
                <a:latin typeface="Times New Roman" panose="02020603050405020304" pitchFamily="18" charset="0"/>
                <a:ea typeface="Arial" panose="020B0604020202020204" pitchFamily="34" charset="0"/>
                <a:cs typeface="Times New Roman" panose="02020603050405020304" pitchFamily="18" charset="0"/>
              </a:rPr>
              <a:t>Data Storage:</a:t>
            </a:r>
            <a:r>
              <a:rPr lang="en-US" dirty="0">
                <a:latin typeface="Times New Roman" panose="02020603050405020304" pitchFamily="18" charset="0"/>
                <a:ea typeface="Arial" panose="020B0604020202020204" pitchFamily="34" charset="0"/>
                <a:cs typeface="Times New Roman" panose="02020603050405020304" pitchFamily="18" charset="0"/>
              </a:rPr>
              <a:t> The application utilizes a database system to store user profiles, chat history, and other relevant data.</a:t>
            </a:r>
          </a:p>
          <a:p>
            <a:pPr algn="just">
              <a:lnSpc>
                <a:spcPct val="115000"/>
              </a:lnSpc>
            </a:pPr>
            <a:r>
              <a:rPr lang="en-US" b="1" i="1" dirty="0">
                <a:latin typeface="Times New Roman" panose="02020603050405020304" pitchFamily="18" charset="0"/>
                <a:ea typeface="Arial" panose="020B0604020202020204" pitchFamily="34" charset="0"/>
                <a:cs typeface="Times New Roman" panose="02020603050405020304" pitchFamily="18" charset="0"/>
              </a:rPr>
              <a:t>Data Modeling: </a:t>
            </a:r>
            <a:r>
              <a:rPr lang="en-US" dirty="0">
                <a:latin typeface="Times New Roman" panose="02020603050405020304" pitchFamily="18" charset="0"/>
                <a:ea typeface="Arial" panose="020B0604020202020204" pitchFamily="34" charset="0"/>
                <a:cs typeface="Times New Roman" panose="02020603050405020304" pitchFamily="18" charset="0"/>
              </a:rPr>
              <a:t>The database is designed with appropriate tables, schemas, and relationships to ensure efficient data management.</a:t>
            </a:r>
          </a:p>
          <a:p>
            <a:pPr algn="just">
              <a:lnSpc>
                <a:spcPct val="115000"/>
              </a:lnSpc>
            </a:pP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503207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Architecture Design</a:t>
            </a:r>
            <a:endParaRPr lang="en-IN" sz="1400" dirty="0">
              <a:solidFill>
                <a:schemeClr val="bg1"/>
              </a:solidFill>
              <a:effectLst/>
              <a:latin typeface="Arial" panose="020B0604020202020204" pitchFamily="34" charset="0"/>
              <a:ea typeface="Arial" panose="020B0604020202020204" pitchFamily="34" charset="0"/>
            </a:endParaRPr>
          </a:p>
        </p:txBody>
      </p:sp>
      <p:sp>
        <p:nvSpPr>
          <p:cNvPr id="10" name="TextBox 9">
            <a:extLst>
              <a:ext uri="{FF2B5EF4-FFF2-40B4-BE49-F238E27FC236}">
                <a16:creationId xmlns:a16="http://schemas.microsoft.com/office/drawing/2014/main" id="{F71EEDC0-3CC6-66B5-D744-43E72A9CA66B}"/>
              </a:ext>
            </a:extLst>
          </p:cNvPr>
          <p:cNvSpPr txBox="1"/>
          <p:nvPr/>
        </p:nvSpPr>
        <p:spPr>
          <a:xfrm>
            <a:off x="217505" y="1150399"/>
            <a:ext cx="11467318" cy="1659557"/>
          </a:xfrm>
          <a:prstGeom prst="rect">
            <a:avLst/>
          </a:prstGeom>
          <a:noFill/>
        </p:spPr>
        <p:txBody>
          <a:bodyPr wrap="square">
            <a:spAutoFit/>
          </a:bodyPr>
          <a:lstStyle/>
          <a:p>
            <a:pPr algn="just">
              <a:lnSpc>
                <a:spcPct val="115000"/>
              </a:lnSpc>
            </a:pPr>
            <a:r>
              <a:rPr lang="en-US"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Communication and Integration:</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Real-Time Communication: </a:t>
            </a:r>
            <a:r>
              <a:rPr lang="en-US" dirty="0">
                <a:effectLst/>
                <a:latin typeface="Times New Roman" panose="02020603050405020304" pitchFamily="18" charset="0"/>
                <a:ea typeface="Arial" panose="020B0604020202020204" pitchFamily="34" charset="0"/>
                <a:cs typeface="Times New Roman" panose="02020603050405020304" pitchFamily="18" charset="0"/>
              </a:rPr>
              <a:t>Socket.io (or other preferred technologies) facilitates real-time messaging and notification updates.</a:t>
            </a:r>
          </a:p>
          <a:p>
            <a:pPr marL="285750" indent="-285750" algn="just">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Third-Party Integration: </a:t>
            </a:r>
            <a:r>
              <a:rPr lang="en-US" dirty="0">
                <a:effectLst/>
                <a:latin typeface="Times New Roman" panose="02020603050405020304" pitchFamily="18" charset="0"/>
                <a:ea typeface="Arial" panose="020B0604020202020204" pitchFamily="34" charset="0"/>
                <a:cs typeface="Times New Roman" panose="02020603050405020304" pitchFamily="18" charset="0"/>
              </a:rPr>
              <a:t>APIs of external services may be integrated to provide additional features, such as file storage or authentication.</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39808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2633"/>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User Interface Design</a:t>
            </a:r>
            <a:endParaRPr lang="en-IN" sz="1400" dirty="0">
              <a:solidFill>
                <a:schemeClr val="bg1"/>
              </a:solidFill>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665F3BBB-36FE-E6E4-6217-C50A5E5EF88B}"/>
              </a:ext>
            </a:extLst>
          </p:cNvPr>
          <p:cNvSpPr txBox="1"/>
          <p:nvPr/>
        </p:nvSpPr>
        <p:spPr>
          <a:xfrm>
            <a:off x="217505" y="1197589"/>
            <a:ext cx="11354777" cy="5482142"/>
          </a:xfrm>
          <a:prstGeom prst="rect">
            <a:avLst/>
          </a:prstGeom>
          <a:noFill/>
        </p:spPr>
        <p:txBody>
          <a:bodyPr wrap="square">
            <a:spAutoFit/>
          </a:bodyPr>
          <a:lstStyle/>
          <a:p>
            <a:pPr>
              <a:lnSpc>
                <a:spcPct val="115000"/>
              </a:lnSpc>
            </a:pPr>
            <a:r>
              <a:rPr lang="en-US" sz="1800" b="1" i="1" u="sng" dirty="0">
                <a:solidFill>
                  <a:srgbClr val="FF0000"/>
                </a:solidFill>
                <a:effectLst/>
                <a:latin typeface="Times New Roman" panose="02020603050405020304" pitchFamily="18" charset="0"/>
                <a:ea typeface="Arial" panose="020B0604020202020204" pitchFamily="34" charset="0"/>
              </a:rPr>
              <a:t>Wireframes:</a:t>
            </a:r>
          </a:p>
          <a:p>
            <a:pPr marL="285750" indent="-285750">
              <a:lnSpc>
                <a:spcPct val="115000"/>
              </a:lnSpc>
              <a:buFont typeface="Wingdings" panose="05000000000000000000" pitchFamily="2" charset="2"/>
              <a:buChar char="q"/>
            </a:pPr>
            <a:r>
              <a:rPr lang="en-US" sz="1800" b="1" i="1" dirty="0">
                <a:effectLst/>
                <a:latin typeface="Times New Roman" panose="02020603050405020304" pitchFamily="18" charset="0"/>
                <a:ea typeface="Arial" panose="020B0604020202020204" pitchFamily="34" charset="0"/>
              </a:rPr>
              <a:t>Wireframes</a:t>
            </a:r>
            <a:r>
              <a:rPr lang="en-US" sz="1800" dirty="0">
                <a:effectLst/>
                <a:latin typeface="Times New Roman" panose="02020603050405020304" pitchFamily="18" charset="0"/>
                <a:ea typeface="Arial" panose="020B0604020202020204" pitchFamily="34" charset="0"/>
              </a:rPr>
              <a:t> depict the basic structure and layout of the chat application's user interface.</a:t>
            </a:r>
          </a:p>
          <a:p>
            <a:pPr marL="285750" indent="-285750">
              <a:lnSpc>
                <a:spcPct val="115000"/>
              </a:lnSpc>
              <a:buFont typeface="Wingdings" panose="05000000000000000000" pitchFamily="2" charset="2"/>
              <a:buChar char="q"/>
            </a:pPr>
            <a:r>
              <a:rPr lang="en-US" sz="1800" b="1" i="1" dirty="0">
                <a:effectLst/>
                <a:latin typeface="Times New Roman" panose="02020603050405020304" pitchFamily="18" charset="0"/>
                <a:ea typeface="Arial" panose="020B0604020202020204" pitchFamily="34" charset="0"/>
              </a:rPr>
              <a:t>They outline </a:t>
            </a:r>
            <a:r>
              <a:rPr lang="en-US" sz="1800" dirty="0">
                <a:effectLst/>
                <a:latin typeface="Times New Roman" panose="02020603050405020304" pitchFamily="18" charset="0"/>
                <a:ea typeface="Arial" panose="020B0604020202020204" pitchFamily="34" charset="0"/>
              </a:rPr>
              <a:t>the placement and arrangement of key elements such as chat windows, input fields, and navigation menus.</a:t>
            </a:r>
          </a:p>
          <a:p>
            <a:pPr>
              <a:lnSpc>
                <a:spcPct val="115000"/>
              </a:lnSpc>
            </a:pPr>
            <a:r>
              <a:rPr lang="en-IN"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User Flows:</a:t>
            </a:r>
          </a:p>
          <a:p>
            <a:pPr marL="285750" indent="-285750">
              <a:lnSpc>
                <a:spcPct val="115000"/>
              </a:lnSpc>
              <a:buFont typeface="Wingdings" panose="05000000000000000000" pitchFamily="2" charset="2"/>
              <a:buChar char="q"/>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User flows </a:t>
            </a:r>
            <a:r>
              <a:rPr lang="en-US" dirty="0">
                <a:effectLst/>
                <a:latin typeface="Times New Roman" panose="02020603050405020304" pitchFamily="18" charset="0"/>
                <a:ea typeface="Arial" panose="020B0604020202020204" pitchFamily="34" charset="0"/>
                <a:cs typeface="Times New Roman" panose="02020603050405020304" pitchFamily="18" charset="0"/>
              </a:rPr>
              <a:t>demonstrate the step-by-step journey a user takes while using the chat application.</a:t>
            </a:r>
          </a:p>
          <a:p>
            <a:pPr marL="285750" indent="-285750">
              <a:lnSpc>
                <a:spcPct val="115000"/>
              </a:lnSpc>
              <a:buFont typeface="Wingdings" panose="05000000000000000000" pitchFamily="2" charset="2"/>
              <a:buChar char="q"/>
            </a:pPr>
            <a:r>
              <a:rPr lang="en-US" dirty="0">
                <a:effectLst/>
                <a:latin typeface="Times New Roman" panose="02020603050405020304" pitchFamily="18" charset="0"/>
                <a:ea typeface="Arial" panose="020B0604020202020204" pitchFamily="34" charset="0"/>
                <a:cs typeface="Times New Roman" panose="02020603050405020304" pitchFamily="18" charset="0"/>
              </a:rPr>
              <a:t>They illustrate the process of starting a chat, sending messages, joining groups, and accessing additional features.</a:t>
            </a:r>
          </a:p>
          <a:p>
            <a:pPr>
              <a:lnSpc>
                <a:spcPct val="115000"/>
              </a:lnSpc>
            </a:pPr>
            <a:r>
              <a:rPr lang="en-IN" b="1" i="1" u="sng" dirty="0">
                <a:solidFill>
                  <a:srgbClr val="FF0000"/>
                </a:solidFill>
                <a:effectLst/>
                <a:latin typeface="Times New Roman" panose="02020603050405020304" pitchFamily="18" charset="0"/>
                <a:ea typeface="Arial" panose="020B0604020202020204" pitchFamily="34" charset="0"/>
                <a:cs typeface="Times New Roman" panose="02020603050405020304" pitchFamily="18" charset="0"/>
              </a:rPr>
              <a:t>Design Principles:</a:t>
            </a:r>
          </a:p>
          <a:p>
            <a:pPr>
              <a:lnSpc>
                <a:spcPct val="115000"/>
              </a:lnSpc>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Simplicity: </a:t>
            </a:r>
            <a:r>
              <a:rPr lang="en-US" dirty="0">
                <a:effectLst/>
                <a:latin typeface="Times New Roman" panose="02020603050405020304" pitchFamily="18" charset="0"/>
                <a:ea typeface="Arial" panose="020B0604020202020204" pitchFamily="34" charset="0"/>
                <a:cs typeface="Times New Roman" panose="02020603050405020304" pitchFamily="18" charset="0"/>
              </a:rPr>
              <a:t>The user interface design emphasizes simplicity and ease of use to ensure a smooth chat experience.</a:t>
            </a:r>
          </a:p>
          <a:p>
            <a:pPr>
              <a:lnSpc>
                <a:spcPct val="115000"/>
              </a:lnSpc>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Clear Communication: </a:t>
            </a:r>
            <a:r>
              <a:rPr lang="en-US" dirty="0">
                <a:effectLst/>
                <a:latin typeface="Times New Roman" panose="02020603050405020304" pitchFamily="18" charset="0"/>
                <a:ea typeface="Arial" panose="020B0604020202020204" pitchFamily="34" charset="0"/>
                <a:cs typeface="Times New Roman" panose="02020603050405020304" pitchFamily="18" charset="0"/>
              </a:rPr>
              <a:t>Visual cues, icons, and labels are employed to effectively convey information and actions.</a:t>
            </a:r>
          </a:p>
          <a:p>
            <a:pPr>
              <a:lnSpc>
                <a:spcPct val="115000"/>
              </a:lnSpc>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Responsive Design: </a:t>
            </a:r>
            <a:r>
              <a:rPr lang="en-US" dirty="0">
                <a:effectLst/>
                <a:latin typeface="Times New Roman" panose="02020603050405020304" pitchFamily="18" charset="0"/>
                <a:ea typeface="Arial" panose="020B0604020202020204" pitchFamily="34" charset="0"/>
                <a:cs typeface="Times New Roman" panose="02020603050405020304" pitchFamily="18" charset="0"/>
              </a:rPr>
              <a:t>The chat application adapts seamlessly to various screen sizes, including mobile and desktop devices.</a:t>
            </a:r>
          </a:p>
          <a:p>
            <a:pPr>
              <a:lnSpc>
                <a:spcPct val="115000"/>
              </a:lnSpc>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Intuitive Interactions: </a:t>
            </a:r>
            <a:r>
              <a:rPr lang="en-US" dirty="0">
                <a:effectLst/>
                <a:latin typeface="Times New Roman" panose="02020603050405020304" pitchFamily="18" charset="0"/>
                <a:ea typeface="Arial" panose="020B0604020202020204" pitchFamily="34" charset="0"/>
                <a:cs typeface="Times New Roman" panose="02020603050405020304" pitchFamily="18" charset="0"/>
              </a:rPr>
              <a:t>User interactions, such as sending messages, joining groups, and accessing settings, are designed to be intuitive and user-friendly.</a:t>
            </a:r>
          </a:p>
          <a:p>
            <a:pPr>
              <a:lnSpc>
                <a:spcPct val="115000"/>
              </a:lnSpc>
            </a:pPr>
            <a:r>
              <a:rPr lang="en-US" b="1" i="1" dirty="0">
                <a:effectLst/>
                <a:latin typeface="Times New Roman" panose="02020603050405020304" pitchFamily="18" charset="0"/>
                <a:ea typeface="Arial" panose="020B0604020202020204" pitchFamily="34" charset="0"/>
                <a:cs typeface="Times New Roman" panose="02020603050405020304" pitchFamily="18" charset="0"/>
              </a:rPr>
              <a:t>Visual Appeal: </a:t>
            </a:r>
            <a:r>
              <a:rPr lang="en-US" dirty="0">
                <a:effectLst/>
                <a:latin typeface="Times New Roman" panose="02020603050405020304" pitchFamily="18" charset="0"/>
                <a:ea typeface="Arial" panose="020B0604020202020204" pitchFamily="34" charset="0"/>
                <a:cs typeface="Times New Roman" panose="02020603050405020304" pitchFamily="18" charset="0"/>
              </a:rPr>
              <a:t>The chat application incorporates appealing visual elements, including emoticons, color palettes, and appropriate use of whitespace.</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07346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GSA Template" id="{7EF025AB-56D0-42C6-8D01-6D7BD15986E7}" vid="{13FEAC2C-1A59-4677-B9C8-864B00C2BF82}"/>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739</TotalTime>
  <Words>3192</Words>
  <Application>Microsoft Office PowerPoint</Application>
  <PresentationFormat>Widescreen</PresentationFormat>
  <Paragraphs>351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Consolas</vt:lpstr>
      <vt:lpstr>Söhne</vt:lpstr>
      <vt:lpstr>Söhne Mono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K [MUBC]</dc:creator>
  <cp:lastModifiedBy>vihar b</cp:lastModifiedBy>
  <cp:revision>4</cp:revision>
  <dcterms:created xsi:type="dcterms:W3CDTF">2023-04-15T11:22:40Z</dcterms:created>
  <dcterms:modified xsi:type="dcterms:W3CDTF">2023-06-01T07:49:47Z</dcterms:modified>
</cp:coreProperties>
</file>